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  <p:sldMasterId id="2147483680" r:id="rId5"/>
    <p:sldMasterId id="2147483696" r:id="rId6"/>
    <p:sldMasterId id="2147483711" r:id="rId7"/>
    <p:sldMasterId id="2147483715" r:id="rId8"/>
  </p:sldMasterIdLst>
  <p:notesMasterIdLst>
    <p:notesMasterId r:id="rId32"/>
  </p:notesMasterIdLst>
  <p:handoutMasterIdLst>
    <p:handoutMasterId r:id="rId33"/>
  </p:handoutMasterIdLst>
  <p:sldIdLst>
    <p:sldId id="256" r:id="rId9"/>
    <p:sldId id="257" r:id="rId10"/>
    <p:sldId id="268" r:id="rId11"/>
    <p:sldId id="261" r:id="rId12"/>
    <p:sldId id="264" r:id="rId13"/>
    <p:sldId id="265" r:id="rId14"/>
    <p:sldId id="266" r:id="rId15"/>
    <p:sldId id="267" r:id="rId16"/>
    <p:sldId id="272" r:id="rId17"/>
    <p:sldId id="273" r:id="rId18"/>
    <p:sldId id="274" r:id="rId19"/>
    <p:sldId id="283" r:id="rId20"/>
    <p:sldId id="28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71" r:id="rId29"/>
    <p:sldId id="262" r:id="rId30"/>
    <p:sldId id="282" r:id="rId3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33" userDrawn="1">
          <p15:clr>
            <a:srgbClr val="A4A3A4"/>
          </p15:clr>
        </p15:guide>
        <p15:guide id="2" pos="2229" userDrawn="1">
          <p15:clr>
            <a:srgbClr val="A4A3A4"/>
          </p15:clr>
        </p15:guide>
        <p15:guide id="3" orient="horz" pos="295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B20"/>
    <a:srgbClr val="1A3D52"/>
    <a:srgbClr val="1B1E29"/>
    <a:srgbClr val="EA610F"/>
    <a:srgbClr val="F47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9047" autoAdjust="0"/>
  </p:normalViewPr>
  <p:slideViewPr>
    <p:cSldViewPr snapToGrid="0" snapToObjects="1">
      <p:cViewPr varScale="1">
        <p:scale>
          <a:sx n="66" d="100"/>
          <a:sy n="66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8" d="100"/>
          <a:sy n="48" d="100"/>
        </p:scale>
        <p:origin x="684" y="66"/>
      </p:cViewPr>
      <p:guideLst>
        <p:guide orient="horz" pos="3033"/>
        <p:guide pos="2229"/>
        <p:guide orient="horz" pos="295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94222-5762-44A9-8D02-910B1752528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1E83A4-B821-41EC-B9CD-14E7275DBE54}">
      <dgm:prSet phldrT="[Text]"/>
      <dgm:spPr>
        <a:solidFill>
          <a:srgbClr val="F47B20"/>
        </a:solidFill>
      </dgm:spPr>
      <dgm:t>
        <a:bodyPr/>
        <a:lstStyle/>
        <a:p>
          <a:r>
            <a:rPr lang="en-US" dirty="0"/>
            <a:t>Digital Skills – Hard &amp; Soft </a:t>
          </a:r>
        </a:p>
      </dgm:t>
    </dgm:pt>
    <dgm:pt modelId="{B55BAAF1-6E09-409C-8009-48E9A4CCA28E}" type="parTrans" cxnId="{2F5E2529-1EDD-4855-87D8-A1006680000D}">
      <dgm:prSet/>
      <dgm:spPr/>
      <dgm:t>
        <a:bodyPr/>
        <a:lstStyle/>
        <a:p>
          <a:endParaRPr lang="en-US"/>
        </a:p>
      </dgm:t>
    </dgm:pt>
    <dgm:pt modelId="{285CBECA-AEFD-4AD1-8EB3-4C69F57F2CB8}" type="sibTrans" cxnId="{2F5E2529-1EDD-4855-87D8-A1006680000D}">
      <dgm:prSet/>
      <dgm:spPr/>
      <dgm:t>
        <a:bodyPr/>
        <a:lstStyle/>
        <a:p>
          <a:endParaRPr lang="en-US"/>
        </a:p>
      </dgm:t>
    </dgm:pt>
    <dgm:pt modelId="{4A35EB2A-F4B5-4213-8C79-80E3A7897B24}">
      <dgm:prSet phldrT="[Text]"/>
      <dgm:spPr>
        <a:solidFill>
          <a:srgbClr val="F47B20"/>
        </a:solidFill>
      </dgm:spPr>
      <dgm:t>
        <a:bodyPr/>
        <a:lstStyle/>
        <a:p>
          <a:r>
            <a:rPr lang="en-US" dirty="0"/>
            <a:t>BABOK 3.0 – Competency  </a:t>
          </a:r>
        </a:p>
      </dgm:t>
    </dgm:pt>
    <dgm:pt modelId="{8BAD7605-F57F-4E15-A38B-A96110B456DF}" type="parTrans" cxnId="{AAB0AC6A-076A-414C-8079-BEC48E83D333}">
      <dgm:prSet/>
      <dgm:spPr/>
      <dgm:t>
        <a:bodyPr/>
        <a:lstStyle/>
        <a:p>
          <a:endParaRPr lang="en-US"/>
        </a:p>
      </dgm:t>
    </dgm:pt>
    <dgm:pt modelId="{C42BD9C0-CFFE-4672-8A84-C7A7A168FC8D}" type="sibTrans" cxnId="{AAB0AC6A-076A-414C-8079-BEC48E83D333}">
      <dgm:prSet/>
      <dgm:spPr/>
      <dgm:t>
        <a:bodyPr/>
        <a:lstStyle/>
        <a:p>
          <a:endParaRPr lang="en-US"/>
        </a:p>
      </dgm:t>
    </dgm:pt>
    <dgm:pt modelId="{70262D7C-E56A-4B0E-856F-02C38E99CB94}">
      <dgm:prSet phldrT="[Text]"/>
      <dgm:spPr>
        <a:solidFill>
          <a:srgbClr val="F47B20"/>
        </a:solidFill>
      </dgm:spPr>
      <dgm:t>
        <a:bodyPr/>
        <a:lstStyle/>
        <a:p>
          <a:r>
            <a:rPr lang="en-US" dirty="0"/>
            <a:t>Agile Competencies</a:t>
          </a:r>
        </a:p>
      </dgm:t>
    </dgm:pt>
    <dgm:pt modelId="{AC68E194-22F6-49C1-B97D-BDB1D660222E}" type="parTrans" cxnId="{F485C5D2-4CDD-4F79-8207-4147B85DE9B8}">
      <dgm:prSet/>
      <dgm:spPr/>
      <dgm:t>
        <a:bodyPr/>
        <a:lstStyle/>
        <a:p>
          <a:endParaRPr lang="en-US"/>
        </a:p>
      </dgm:t>
    </dgm:pt>
    <dgm:pt modelId="{7B9368B3-B332-4729-8233-A15D30412697}" type="sibTrans" cxnId="{F485C5D2-4CDD-4F79-8207-4147B85DE9B8}">
      <dgm:prSet/>
      <dgm:spPr/>
      <dgm:t>
        <a:bodyPr/>
        <a:lstStyle/>
        <a:p>
          <a:endParaRPr lang="en-US"/>
        </a:p>
      </dgm:t>
    </dgm:pt>
    <dgm:pt modelId="{1744B250-737F-425A-963B-B0D32125C84E}">
      <dgm:prSet phldrT="[Text]"/>
      <dgm:spPr/>
      <dgm:t>
        <a:bodyPr/>
        <a:lstStyle/>
        <a:p>
          <a:r>
            <a:rPr lang="en-US" dirty="0"/>
            <a:t>Domain Knowledge – Industry &amp;  Function </a:t>
          </a:r>
        </a:p>
      </dgm:t>
    </dgm:pt>
    <dgm:pt modelId="{9AD71678-F446-48DB-BD53-91D7AA519FCD}" type="parTrans" cxnId="{D8E91BB7-FC87-40BE-AC46-8E8342551046}">
      <dgm:prSet/>
      <dgm:spPr/>
      <dgm:t>
        <a:bodyPr/>
        <a:lstStyle/>
        <a:p>
          <a:endParaRPr lang="en-US"/>
        </a:p>
      </dgm:t>
    </dgm:pt>
    <dgm:pt modelId="{4C1FA583-7DAD-40A3-AAE1-B15F0AC10B48}" type="sibTrans" cxnId="{D8E91BB7-FC87-40BE-AC46-8E8342551046}">
      <dgm:prSet/>
      <dgm:spPr/>
      <dgm:t>
        <a:bodyPr/>
        <a:lstStyle/>
        <a:p>
          <a:endParaRPr lang="en-US"/>
        </a:p>
      </dgm:t>
    </dgm:pt>
    <dgm:pt modelId="{9F7F87D4-AEC1-4F12-8B69-79378CEC5EDC}">
      <dgm:prSet phldrT="[Text]"/>
      <dgm:spPr>
        <a:solidFill>
          <a:srgbClr val="F47B20"/>
        </a:solidFill>
      </dgm:spPr>
      <dgm:t>
        <a:bodyPr/>
        <a:lstStyle/>
        <a:p>
          <a:r>
            <a:rPr lang="en-US" dirty="0"/>
            <a:t>Hybrid Roles – Expanded  skills</a:t>
          </a:r>
        </a:p>
      </dgm:t>
    </dgm:pt>
    <dgm:pt modelId="{3E1672F4-7119-4D6C-854E-A7F0676817A3}" type="parTrans" cxnId="{F59686FA-6920-4D91-8398-6E8CF39858D6}">
      <dgm:prSet/>
      <dgm:spPr/>
      <dgm:t>
        <a:bodyPr/>
        <a:lstStyle/>
        <a:p>
          <a:endParaRPr lang="en-US"/>
        </a:p>
      </dgm:t>
    </dgm:pt>
    <dgm:pt modelId="{D9F9BD19-2627-48F4-A819-7C3596E9A1E9}" type="sibTrans" cxnId="{F59686FA-6920-4D91-8398-6E8CF39858D6}">
      <dgm:prSet/>
      <dgm:spPr/>
      <dgm:t>
        <a:bodyPr/>
        <a:lstStyle/>
        <a:p>
          <a:endParaRPr lang="en-US"/>
        </a:p>
      </dgm:t>
    </dgm:pt>
    <dgm:pt modelId="{5A8A2319-3783-498D-BA14-F6EBDAB2E273}">
      <dgm:prSet phldrT="[Text]"/>
      <dgm:spPr>
        <a:gradFill rotWithShape="0">
          <a:gsLst>
            <a:gs pos="74000">
              <a:srgbClr val="F47B2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Specialty area – bundle of specific skills &amp; technical literacy  </a:t>
          </a:r>
        </a:p>
      </dgm:t>
    </dgm:pt>
    <dgm:pt modelId="{0A36EE65-952E-4EE5-9176-E42E134F4EF2}" type="parTrans" cxnId="{9838CE69-ECD3-4CF7-BF31-1B9EB63C5649}">
      <dgm:prSet/>
      <dgm:spPr/>
      <dgm:t>
        <a:bodyPr/>
        <a:lstStyle/>
        <a:p>
          <a:endParaRPr lang="en-US"/>
        </a:p>
      </dgm:t>
    </dgm:pt>
    <dgm:pt modelId="{E7FFD101-81BD-46DD-BABF-CF18654951E2}" type="sibTrans" cxnId="{9838CE69-ECD3-4CF7-BF31-1B9EB63C5649}">
      <dgm:prSet/>
      <dgm:spPr/>
      <dgm:t>
        <a:bodyPr/>
        <a:lstStyle/>
        <a:p>
          <a:endParaRPr lang="en-US"/>
        </a:p>
      </dgm:t>
    </dgm:pt>
    <dgm:pt modelId="{7307A74C-389B-4DAC-BF0C-45B68A694C0B}" type="pres">
      <dgm:prSet presAssocID="{DB294222-5762-44A9-8D02-910B1752528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828AAE-F592-479B-A475-9CE4A7AE7A1F}" type="pres">
      <dgm:prSet presAssocID="{5A8A2319-3783-498D-BA14-F6EBDAB2E273}" presName="parentLin" presStyleCnt="0"/>
      <dgm:spPr/>
    </dgm:pt>
    <dgm:pt modelId="{7F21C922-3BDB-4FEF-9E4B-5EEBC604091D}" type="pres">
      <dgm:prSet presAssocID="{5A8A2319-3783-498D-BA14-F6EBDAB2E273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045BF48-3E84-4617-9F53-0784BEE2DD97}" type="pres">
      <dgm:prSet presAssocID="{5A8A2319-3783-498D-BA14-F6EBDAB2E273}" presName="parentText" presStyleLbl="node1" presStyleIdx="0" presStyleCnt="6" custScaleX="142857" custLinFactNeighborX="-53177" custLinFactNeighborY="127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58D9AF-04A0-49E2-ACF7-A57FA17C805B}" type="pres">
      <dgm:prSet presAssocID="{5A8A2319-3783-498D-BA14-F6EBDAB2E273}" presName="negativeSpace" presStyleCnt="0"/>
      <dgm:spPr/>
    </dgm:pt>
    <dgm:pt modelId="{9A420F40-A6C2-44F3-B92F-ECF9906FB156}" type="pres">
      <dgm:prSet presAssocID="{5A8A2319-3783-498D-BA14-F6EBDAB2E273}" presName="childText" presStyleLbl="conFgAcc1" presStyleIdx="0" presStyleCnt="6">
        <dgm:presLayoutVars>
          <dgm:bulletEnabled val="1"/>
        </dgm:presLayoutVars>
      </dgm:prSet>
      <dgm:spPr/>
    </dgm:pt>
    <dgm:pt modelId="{D845E2BD-D5D1-4234-B461-63C391DB126B}" type="pres">
      <dgm:prSet presAssocID="{E7FFD101-81BD-46DD-BABF-CF18654951E2}" presName="spaceBetweenRectangles" presStyleCnt="0"/>
      <dgm:spPr/>
    </dgm:pt>
    <dgm:pt modelId="{16662A48-A463-4FBE-9330-1780264B0750}" type="pres">
      <dgm:prSet presAssocID="{1744B250-737F-425A-963B-B0D32125C84E}" presName="parentLin" presStyleCnt="0"/>
      <dgm:spPr/>
    </dgm:pt>
    <dgm:pt modelId="{DEA7D955-B799-4718-AF25-1C07F1D85134}" type="pres">
      <dgm:prSet presAssocID="{1744B250-737F-425A-963B-B0D32125C84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D888BB75-3235-43A8-83F0-F61D6B708BBB}" type="pres">
      <dgm:prSet presAssocID="{1744B250-737F-425A-963B-B0D32125C84E}" presName="parentText" presStyleLbl="node1" presStyleIdx="1" presStyleCnt="6" custScaleX="113563" custLinFactX="361" custLinFactNeighborX="100000" custLinFactNeighborY="-928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62634-39D7-46D0-AD5C-DC3889A2F337}" type="pres">
      <dgm:prSet presAssocID="{1744B250-737F-425A-963B-B0D32125C84E}" presName="negativeSpace" presStyleCnt="0"/>
      <dgm:spPr/>
    </dgm:pt>
    <dgm:pt modelId="{6381405E-F622-4E84-A716-A3942EB8F284}" type="pres">
      <dgm:prSet presAssocID="{1744B250-737F-425A-963B-B0D32125C84E}" presName="childText" presStyleLbl="conFgAcc1" presStyleIdx="1" presStyleCnt="6">
        <dgm:presLayoutVars>
          <dgm:bulletEnabled val="1"/>
        </dgm:presLayoutVars>
      </dgm:prSet>
      <dgm:spPr/>
    </dgm:pt>
    <dgm:pt modelId="{96CBAAD4-367D-4771-A53A-9E8506907F00}" type="pres">
      <dgm:prSet presAssocID="{4C1FA583-7DAD-40A3-AAE1-B15F0AC10B48}" presName="spaceBetweenRectangles" presStyleCnt="0"/>
      <dgm:spPr/>
    </dgm:pt>
    <dgm:pt modelId="{0C0CACEF-6067-4805-9218-C9A2284262B5}" type="pres">
      <dgm:prSet presAssocID="{9F7F87D4-AEC1-4F12-8B69-79378CEC5EDC}" presName="parentLin" presStyleCnt="0"/>
      <dgm:spPr/>
    </dgm:pt>
    <dgm:pt modelId="{04E0C830-02E6-4415-8A15-FA1DE7089961}" type="pres">
      <dgm:prSet presAssocID="{9F7F87D4-AEC1-4F12-8B69-79378CEC5ED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4DAE20FD-5FE2-4C13-A9A2-67630DDB0A53}" type="pres">
      <dgm:prSet presAssocID="{9F7F87D4-AEC1-4F12-8B69-79378CEC5EDC}" presName="parentText" presStyleLbl="node1" presStyleIdx="2" presStyleCnt="6" custLinFactX="8427" custLinFactNeighborX="100000" custLinFactNeighborY="232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3F02C7-1A69-4787-86F9-A15B0E681E27}" type="pres">
      <dgm:prSet presAssocID="{9F7F87D4-AEC1-4F12-8B69-79378CEC5EDC}" presName="negativeSpace" presStyleCnt="0"/>
      <dgm:spPr/>
    </dgm:pt>
    <dgm:pt modelId="{E0156C42-9519-4D1F-8332-CA567503DAFF}" type="pres">
      <dgm:prSet presAssocID="{9F7F87D4-AEC1-4F12-8B69-79378CEC5EDC}" presName="childText" presStyleLbl="conFgAcc1" presStyleIdx="2" presStyleCnt="6">
        <dgm:presLayoutVars>
          <dgm:bulletEnabled val="1"/>
        </dgm:presLayoutVars>
      </dgm:prSet>
      <dgm:spPr/>
    </dgm:pt>
    <dgm:pt modelId="{0FC4F39A-91E5-4D98-B4B9-B51EA7EEB88E}" type="pres">
      <dgm:prSet presAssocID="{D9F9BD19-2627-48F4-A819-7C3596E9A1E9}" presName="spaceBetweenRectangles" presStyleCnt="0"/>
      <dgm:spPr/>
    </dgm:pt>
    <dgm:pt modelId="{BCFBD2ED-438C-44CA-989E-DB822B89552E}" type="pres">
      <dgm:prSet presAssocID="{3F1E83A4-B821-41EC-B9CD-14E7275DBE54}" presName="parentLin" presStyleCnt="0"/>
      <dgm:spPr/>
    </dgm:pt>
    <dgm:pt modelId="{1C2D4DC9-F84E-4CFC-AD3C-7C3ACC2A7B1C}" type="pres">
      <dgm:prSet presAssocID="{3F1E83A4-B821-41EC-B9CD-14E7275DBE54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8250D38F-FA14-4AA0-86D9-C75B235A6EF4}" type="pres">
      <dgm:prSet presAssocID="{3F1E83A4-B821-41EC-B9CD-14E7275DBE54}" presName="parentText" presStyleLbl="node1" presStyleIdx="3" presStyleCnt="6" custScaleX="125904" custLinFactNeighborX="35885" custLinFactNeighborY="162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1CB0A-4CAD-4BC4-96E7-FAC7AEDB8AE9}" type="pres">
      <dgm:prSet presAssocID="{3F1E83A4-B821-41EC-B9CD-14E7275DBE54}" presName="negativeSpace" presStyleCnt="0"/>
      <dgm:spPr/>
    </dgm:pt>
    <dgm:pt modelId="{5F839053-0B96-46D8-A366-B67BB450DFE9}" type="pres">
      <dgm:prSet presAssocID="{3F1E83A4-B821-41EC-B9CD-14E7275DBE54}" presName="childText" presStyleLbl="conFgAcc1" presStyleIdx="3" presStyleCnt="6">
        <dgm:presLayoutVars>
          <dgm:bulletEnabled val="1"/>
        </dgm:presLayoutVars>
      </dgm:prSet>
      <dgm:spPr/>
    </dgm:pt>
    <dgm:pt modelId="{FC8F5F83-288F-4852-BB7C-326A1719CC9F}" type="pres">
      <dgm:prSet presAssocID="{285CBECA-AEFD-4AD1-8EB3-4C69F57F2CB8}" presName="spaceBetweenRectangles" presStyleCnt="0"/>
      <dgm:spPr/>
    </dgm:pt>
    <dgm:pt modelId="{63F54640-B7DE-4436-B2A3-8381BE70A041}" type="pres">
      <dgm:prSet presAssocID="{70262D7C-E56A-4B0E-856F-02C38E99CB94}" presName="parentLin" presStyleCnt="0"/>
      <dgm:spPr/>
    </dgm:pt>
    <dgm:pt modelId="{C66C4160-3FE4-4535-ACC6-81DC33BEC3BF}" type="pres">
      <dgm:prSet presAssocID="{70262D7C-E56A-4B0E-856F-02C38E99CB94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77E6A702-CA03-4C0D-A506-0F633C04A43C}" type="pres">
      <dgm:prSet presAssocID="{70262D7C-E56A-4B0E-856F-02C38E99CB94}" presName="parentText" presStyleLbl="node1" presStyleIdx="4" presStyleCnt="6" custLinFactX="8427" custLinFactNeighborX="100000" custLinFactNeighborY="116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0ADB92-81AB-4B0A-B33F-42A7DA860689}" type="pres">
      <dgm:prSet presAssocID="{70262D7C-E56A-4B0E-856F-02C38E99CB94}" presName="negativeSpace" presStyleCnt="0"/>
      <dgm:spPr/>
    </dgm:pt>
    <dgm:pt modelId="{3850A4E5-4539-42C4-B762-72DBB33DA289}" type="pres">
      <dgm:prSet presAssocID="{70262D7C-E56A-4B0E-856F-02C38E99CB94}" presName="childText" presStyleLbl="conFgAcc1" presStyleIdx="4" presStyleCnt="6">
        <dgm:presLayoutVars>
          <dgm:bulletEnabled val="1"/>
        </dgm:presLayoutVars>
      </dgm:prSet>
      <dgm:spPr/>
    </dgm:pt>
    <dgm:pt modelId="{36B278B7-2F4A-4494-A146-6A574AA90F99}" type="pres">
      <dgm:prSet presAssocID="{7B9368B3-B332-4729-8233-A15D30412697}" presName="spaceBetweenRectangles" presStyleCnt="0"/>
      <dgm:spPr/>
    </dgm:pt>
    <dgm:pt modelId="{9C4FCF8F-9452-41CA-A09A-A51D740BB010}" type="pres">
      <dgm:prSet presAssocID="{4A35EB2A-F4B5-4213-8C79-80E3A7897B24}" presName="parentLin" presStyleCnt="0"/>
      <dgm:spPr/>
    </dgm:pt>
    <dgm:pt modelId="{208AA84B-A41D-47B3-9561-BD2CA66E8F2E}" type="pres">
      <dgm:prSet presAssocID="{4A35EB2A-F4B5-4213-8C79-80E3A7897B24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E0B8F9EF-E271-4A03-9B2B-52DA7E04F433}" type="pres">
      <dgm:prSet presAssocID="{4A35EB2A-F4B5-4213-8C79-80E3A7897B24}" presName="parentText" presStyleLbl="node1" presStyleIdx="5" presStyleCnt="6" custScaleX="142857" custLinFactNeighborY="22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B11B4-D0CB-4257-AC39-1700FD797870}" type="pres">
      <dgm:prSet presAssocID="{4A35EB2A-F4B5-4213-8C79-80E3A7897B24}" presName="negativeSpace" presStyleCnt="0"/>
      <dgm:spPr/>
    </dgm:pt>
    <dgm:pt modelId="{95759079-63B0-4EA6-BADD-2CF933763CF8}" type="pres">
      <dgm:prSet presAssocID="{4A35EB2A-F4B5-4213-8C79-80E3A7897B24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03212AC7-DB94-46AD-BC63-E6C9A87EFC8E}" type="presOf" srcId="{4A35EB2A-F4B5-4213-8C79-80E3A7897B24}" destId="{E0B8F9EF-E271-4A03-9B2B-52DA7E04F433}" srcOrd="1" destOrd="0" presId="urn:microsoft.com/office/officeart/2005/8/layout/list1"/>
    <dgm:cxn modelId="{00454C53-9373-4CA4-B8E5-75B6B173C061}" type="presOf" srcId="{1744B250-737F-425A-963B-B0D32125C84E}" destId="{D888BB75-3235-43A8-83F0-F61D6B708BBB}" srcOrd="1" destOrd="0" presId="urn:microsoft.com/office/officeart/2005/8/layout/list1"/>
    <dgm:cxn modelId="{50D76AFA-B169-40E0-8FD2-C4E8E173033B}" type="presOf" srcId="{4A35EB2A-F4B5-4213-8C79-80E3A7897B24}" destId="{208AA84B-A41D-47B3-9561-BD2CA66E8F2E}" srcOrd="0" destOrd="0" presId="urn:microsoft.com/office/officeart/2005/8/layout/list1"/>
    <dgm:cxn modelId="{F59686FA-6920-4D91-8398-6E8CF39858D6}" srcId="{DB294222-5762-44A9-8D02-910B1752528D}" destId="{9F7F87D4-AEC1-4F12-8B69-79378CEC5EDC}" srcOrd="2" destOrd="0" parTransId="{3E1672F4-7119-4D6C-854E-A7F0676817A3}" sibTransId="{D9F9BD19-2627-48F4-A819-7C3596E9A1E9}"/>
    <dgm:cxn modelId="{F485C5D2-4CDD-4F79-8207-4147B85DE9B8}" srcId="{DB294222-5762-44A9-8D02-910B1752528D}" destId="{70262D7C-E56A-4B0E-856F-02C38E99CB94}" srcOrd="4" destOrd="0" parTransId="{AC68E194-22F6-49C1-B97D-BDB1D660222E}" sibTransId="{7B9368B3-B332-4729-8233-A15D30412697}"/>
    <dgm:cxn modelId="{D8E91BB7-FC87-40BE-AC46-8E8342551046}" srcId="{DB294222-5762-44A9-8D02-910B1752528D}" destId="{1744B250-737F-425A-963B-B0D32125C84E}" srcOrd="1" destOrd="0" parTransId="{9AD71678-F446-48DB-BD53-91D7AA519FCD}" sibTransId="{4C1FA583-7DAD-40A3-AAE1-B15F0AC10B48}"/>
    <dgm:cxn modelId="{2F5E2529-1EDD-4855-87D8-A1006680000D}" srcId="{DB294222-5762-44A9-8D02-910B1752528D}" destId="{3F1E83A4-B821-41EC-B9CD-14E7275DBE54}" srcOrd="3" destOrd="0" parTransId="{B55BAAF1-6E09-409C-8009-48E9A4CCA28E}" sibTransId="{285CBECA-AEFD-4AD1-8EB3-4C69F57F2CB8}"/>
    <dgm:cxn modelId="{983DA2FD-7AB8-4E7A-9906-017E49A5D906}" type="presOf" srcId="{9F7F87D4-AEC1-4F12-8B69-79378CEC5EDC}" destId="{4DAE20FD-5FE2-4C13-A9A2-67630DDB0A53}" srcOrd="1" destOrd="0" presId="urn:microsoft.com/office/officeart/2005/8/layout/list1"/>
    <dgm:cxn modelId="{24376450-ACBD-402C-9AB1-778A43B4AF65}" type="presOf" srcId="{3F1E83A4-B821-41EC-B9CD-14E7275DBE54}" destId="{8250D38F-FA14-4AA0-86D9-C75B235A6EF4}" srcOrd="1" destOrd="0" presId="urn:microsoft.com/office/officeart/2005/8/layout/list1"/>
    <dgm:cxn modelId="{1431D810-DB31-451A-88CD-50A18CD6ECE0}" type="presOf" srcId="{9F7F87D4-AEC1-4F12-8B69-79378CEC5EDC}" destId="{04E0C830-02E6-4415-8A15-FA1DE7089961}" srcOrd="0" destOrd="0" presId="urn:microsoft.com/office/officeart/2005/8/layout/list1"/>
    <dgm:cxn modelId="{312579BF-F15C-4974-B092-80C35AF20688}" type="presOf" srcId="{5A8A2319-3783-498D-BA14-F6EBDAB2E273}" destId="{7F21C922-3BDB-4FEF-9E4B-5EEBC604091D}" srcOrd="0" destOrd="0" presId="urn:microsoft.com/office/officeart/2005/8/layout/list1"/>
    <dgm:cxn modelId="{F5F44D6A-B4A1-44EF-BE06-B6CE0627F3F1}" type="presOf" srcId="{5A8A2319-3783-498D-BA14-F6EBDAB2E273}" destId="{2045BF48-3E84-4617-9F53-0784BEE2DD97}" srcOrd="1" destOrd="0" presId="urn:microsoft.com/office/officeart/2005/8/layout/list1"/>
    <dgm:cxn modelId="{7DF76DD6-1A6D-4DF2-A683-E16C62A57C9D}" type="presOf" srcId="{3F1E83A4-B821-41EC-B9CD-14E7275DBE54}" destId="{1C2D4DC9-F84E-4CFC-AD3C-7C3ACC2A7B1C}" srcOrd="0" destOrd="0" presId="urn:microsoft.com/office/officeart/2005/8/layout/list1"/>
    <dgm:cxn modelId="{7AB2A339-D346-472C-A49F-CC15820C5FB8}" type="presOf" srcId="{DB294222-5762-44A9-8D02-910B1752528D}" destId="{7307A74C-389B-4DAC-BF0C-45B68A694C0B}" srcOrd="0" destOrd="0" presId="urn:microsoft.com/office/officeart/2005/8/layout/list1"/>
    <dgm:cxn modelId="{56900752-0225-4BAB-8307-C3EEA03AA649}" type="presOf" srcId="{1744B250-737F-425A-963B-B0D32125C84E}" destId="{DEA7D955-B799-4718-AF25-1C07F1D85134}" srcOrd="0" destOrd="0" presId="urn:microsoft.com/office/officeart/2005/8/layout/list1"/>
    <dgm:cxn modelId="{27F77A2A-3456-4520-8B42-BA2BFCA19B95}" type="presOf" srcId="{70262D7C-E56A-4B0E-856F-02C38E99CB94}" destId="{C66C4160-3FE4-4535-ACC6-81DC33BEC3BF}" srcOrd="0" destOrd="0" presId="urn:microsoft.com/office/officeart/2005/8/layout/list1"/>
    <dgm:cxn modelId="{9838CE69-ECD3-4CF7-BF31-1B9EB63C5649}" srcId="{DB294222-5762-44A9-8D02-910B1752528D}" destId="{5A8A2319-3783-498D-BA14-F6EBDAB2E273}" srcOrd="0" destOrd="0" parTransId="{0A36EE65-952E-4EE5-9176-E42E134F4EF2}" sibTransId="{E7FFD101-81BD-46DD-BABF-CF18654951E2}"/>
    <dgm:cxn modelId="{48FA58E8-2275-47E6-9433-43EB21F3FF5E}" type="presOf" srcId="{70262D7C-E56A-4B0E-856F-02C38E99CB94}" destId="{77E6A702-CA03-4C0D-A506-0F633C04A43C}" srcOrd="1" destOrd="0" presId="urn:microsoft.com/office/officeart/2005/8/layout/list1"/>
    <dgm:cxn modelId="{AAB0AC6A-076A-414C-8079-BEC48E83D333}" srcId="{DB294222-5762-44A9-8D02-910B1752528D}" destId="{4A35EB2A-F4B5-4213-8C79-80E3A7897B24}" srcOrd="5" destOrd="0" parTransId="{8BAD7605-F57F-4E15-A38B-A96110B456DF}" sibTransId="{C42BD9C0-CFFE-4672-8A84-C7A7A168FC8D}"/>
    <dgm:cxn modelId="{8C34F3E3-0728-409A-BB05-8024D9EFEBD0}" type="presParOf" srcId="{7307A74C-389B-4DAC-BF0C-45B68A694C0B}" destId="{B9828AAE-F592-479B-A475-9CE4A7AE7A1F}" srcOrd="0" destOrd="0" presId="urn:microsoft.com/office/officeart/2005/8/layout/list1"/>
    <dgm:cxn modelId="{41FBB365-5B9B-4F18-AF5C-9A3808C6F0C0}" type="presParOf" srcId="{B9828AAE-F592-479B-A475-9CE4A7AE7A1F}" destId="{7F21C922-3BDB-4FEF-9E4B-5EEBC604091D}" srcOrd="0" destOrd="0" presId="urn:microsoft.com/office/officeart/2005/8/layout/list1"/>
    <dgm:cxn modelId="{825096F2-8381-486D-A45D-A34AEF265E87}" type="presParOf" srcId="{B9828AAE-F592-479B-A475-9CE4A7AE7A1F}" destId="{2045BF48-3E84-4617-9F53-0784BEE2DD97}" srcOrd="1" destOrd="0" presId="urn:microsoft.com/office/officeart/2005/8/layout/list1"/>
    <dgm:cxn modelId="{30E068B8-3E43-49D5-89CD-CF639D5FDC05}" type="presParOf" srcId="{7307A74C-389B-4DAC-BF0C-45B68A694C0B}" destId="{1258D9AF-04A0-49E2-ACF7-A57FA17C805B}" srcOrd="1" destOrd="0" presId="urn:microsoft.com/office/officeart/2005/8/layout/list1"/>
    <dgm:cxn modelId="{4A0078D1-A712-4720-87C4-8BF6760007B8}" type="presParOf" srcId="{7307A74C-389B-4DAC-BF0C-45B68A694C0B}" destId="{9A420F40-A6C2-44F3-B92F-ECF9906FB156}" srcOrd="2" destOrd="0" presId="urn:microsoft.com/office/officeart/2005/8/layout/list1"/>
    <dgm:cxn modelId="{C56E4CB4-B8AD-4AFC-B821-39F3D3A93FCD}" type="presParOf" srcId="{7307A74C-389B-4DAC-BF0C-45B68A694C0B}" destId="{D845E2BD-D5D1-4234-B461-63C391DB126B}" srcOrd="3" destOrd="0" presId="urn:microsoft.com/office/officeart/2005/8/layout/list1"/>
    <dgm:cxn modelId="{0D9D31C4-F6D4-458C-8CA8-65B6A108C320}" type="presParOf" srcId="{7307A74C-389B-4DAC-BF0C-45B68A694C0B}" destId="{16662A48-A463-4FBE-9330-1780264B0750}" srcOrd="4" destOrd="0" presId="urn:microsoft.com/office/officeart/2005/8/layout/list1"/>
    <dgm:cxn modelId="{92D12B8F-999B-487C-9062-B892A6054DB0}" type="presParOf" srcId="{16662A48-A463-4FBE-9330-1780264B0750}" destId="{DEA7D955-B799-4718-AF25-1C07F1D85134}" srcOrd="0" destOrd="0" presId="urn:microsoft.com/office/officeart/2005/8/layout/list1"/>
    <dgm:cxn modelId="{F99715E5-BD90-4A6E-94BF-91C96354FDE8}" type="presParOf" srcId="{16662A48-A463-4FBE-9330-1780264B0750}" destId="{D888BB75-3235-43A8-83F0-F61D6B708BBB}" srcOrd="1" destOrd="0" presId="urn:microsoft.com/office/officeart/2005/8/layout/list1"/>
    <dgm:cxn modelId="{8D284BF2-58F8-4747-AD70-83AB0AB82D14}" type="presParOf" srcId="{7307A74C-389B-4DAC-BF0C-45B68A694C0B}" destId="{7BA62634-39D7-46D0-AD5C-DC3889A2F337}" srcOrd="5" destOrd="0" presId="urn:microsoft.com/office/officeart/2005/8/layout/list1"/>
    <dgm:cxn modelId="{0273411E-1EAA-4719-848B-6AC067A841E7}" type="presParOf" srcId="{7307A74C-389B-4DAC-BF0C-45B68A694C0B}" destId="{6381405E-F622-4E84-A716-A3942EB8F284}" srcOrd="6" destOrd="0" presId="urn:microsoft.com/office/officeart/2005/8/layout/list1"/>
    <dgm:cxn modelId="{A9E38A56-D8AC-4BFB-BFAB-13F2F034EA90}" type="presParOf" srcId="{7307A74C-389B-4DAC-BF0C-45B68A694C0B}" destId="{96CBAAD4-367D-4771-A53A-9E8506907F00}" srcOrd="7" destOrd="0" presId="urn:microsoft.com/office/officeart/2005/8/layout/list1"/>
    <dgm:cxn modelId="{DED0BBD7-6327-4C47-99AF-F73A5258D557}" type="presParOf" srcId="{7307A74C-389B-4DAC-BF0C-45B68A694C0B}" destId="{0C0CACEF-6067-4805-9218-C9A2284262B5}" srcOrd="8" destOrd="0" presId="urn:microsoft.com/office/officeart/2005/8/layout/list1"/>
    <dgm:cxn modelId="{42AEC0D2-B2B8-4D73-B900-D298BBC12031}" type="presParOf" srcId="{0C0CACEF-6067-4805-9218-C9A2284262B5}" destId="{04E0C830-02E6-4415-8A15-FA1DE7089961}" srcOrd="0" destOrd="0" presId="urn:microsoft.com/office/officeart/2005/8/layout/list1"/>
    <dgm:cxn modelId="{85916335-D43D-4486-84DB-4C308279037C}" type="presParOf" srcId="{0C0CACEF-6067-4805-9218-C9A2284262B5}" destId="{4DAE20FD-5FE2-4C13-A9A2-67630DDB0A53}" srcOrd="1" destOrd="0" presId="urn:microsoft.com/office/officeart/2005/8/layout/list1"/>
    <dgm:cxn modelId="{3B6392CE-41C3-4AAC-A179-A648DFE48755}" type="presParOf" srcId="{7307A74C-389B-4DAC-BF0C-45B68A694C0B}" destId="{093F02C7-1A69-4787-86F9-A15B0E681E27}" srcOrd="9" destOrd="0" presId="urn:microsoft.com/office/officeart/2005/8/layout/list1"/>
    <dgm:cxn modelId="{A740C00A-FB44-421F-A185-84BB734C1E53}" type="presParOf" srcId="{7307A74C-389B-4DAC-BF0C-45B68A694C0B}" destId="{E0156C42-9519-4D1F-8332-CA567503DAFF}" srcOrd="10" destOrd="0" presId="urn:microsoft.com/office/officeart/2005/8/layout/list1"/>
    <dgm:cxn modelId="{D9675E5A-4E10-48D9-B074-3C8CA4459C6C}" type="presParOf" srcId="{7307A74C-389B-4DAC-BF0C-45B68A694C0B}" destId="{0FC4F39A-91E5-4D98-B4B9-B51EA7EEB88E}" srcOrd="11" destOrd="0" presId="urn:microsoft.com/office/officeart/2005/8/layout/list1"/>
    <dgm:cxn modelId="{DC840EF7-80CF-4ADE-A7FF-60A557769E0D}" type="presParOf" srcId="{7307A74C-389B-4DAC-BF0C-45B68A694C0B}" destId="{BCFBD2ED-438C-44CA-989E-DB822B89552E}" srcOrd="12" destOrd="0" presId="urn:microsoft.com/office/officeart/2005/8/layout/list1"/>
    <dgm:cxn modelId="{1F8F93E4-A1BF-437D-928B-945E775DB2A0}" type="presParOf" srcId="{BCFBD2ED-438C-44CA-989E-DB822B89552E}" destId="{1C2D4DC9-F84E-4CFC-AD3C-7C3ACC2A7B1C}" srcOrd="0" destOrd="0" presId="urn:microsoft.com/office/officeart/2005/8/layout/list1"/>
    <dgm:cxn modelId="{7CFCE20A-3E89-402A-84B0-0A9196F4C0EC}" type="presParOf" srcId="{BCFBD2ED-438C-44CA-989E-DB822B89552E}" destId="{8250D38F-FA14-4AA0-86D9-C75B235A6EF4}" srcOrd="1" destOrd="0" presId="urn:microsoft.com/office/officeart/2005/8/layout/list1"/>
    <dgm:cxn modelId="{60D2B8F6-F095-4B11-882C-C2A4367A1F32}" type="presParOf" srcId="{7307A74C-389B-4DAC-BF0C-45B68A694C0B}" destId="{6411CB0A-4CAD-4BC4-96E7-FAC7AEDB8AE9}" srcOrd="13" destOrd="0" presId="urn:microsoft.com/office/officeart/2005/8/layout/list1"/>
    <dgm:cxn modelId="{451264C6-314E-41CD-B17B-DFE165912555}" type="presParOf" srcId="{7307A74C-389B-4DAC-BF0C-45B68A694C0B}" destId="{5F839053-0B96-46D8-A366-B67BB450DFE9}" srcOrd="14" destOrd="0" presId="urn:microsoft.com/office/officeart/2005/8/layout/list1"/>
    <dgm:cxn modelId="{E1546EE1-49D2-4E0E-95CF-2508BF4A1A16}" type="presParOf" srcId="{7307A74C-389B-4DAC-BF0C-45B68A694C0B}" destId="{FC8F5F83-288F-4852-BB7C-326A1719CC9F}" srcOrd="15" destOrd="0" presId="urn:microsoft.com/office/officeart/2005/8/layout/list1"/>
    <dgm:cxn modelId="{5848643F-F4DE-4507-9047-BF3AF8456CA7}" type="presParOf" srcId="{7307A74C-389B-4DAC-BF0C-45B68A694C0B}" destId="{63F54640-B7DE-4436-B2A3-8381BE70A041}" srcOrd="16" destOrd="0" presId="urn:microsoft.com/office/officeart/2005/8/layout/list1"/>
    <dgm:cxn modelId="{5759DE40-9A3C-4CD6-9DF1-B0B446C6C3CC}" type="presParOf" srcId="{63F54640-B7DE-4436-B2A3-8381BE70A041}" destId="{C66C4160-3FE4-4535-ACC6-81DC33BEC3BF}" srcOrd="0" destOrd="0" presId="urn:microsoft.com/office/officeart/2005/8/layout/list1"/>
    <dgm:cxn modelId="{F6219EE9-96B3-41B5-A8EA-B6DE5DB4E10A}" type="presParOf" srcId="{63F54640-B7DE-4436-B2A3-8381BE70A041}" destId="{77E6A702-CA03-4C0D-A506-0F633C04A43C}" srcOrd="1" destOrd="0" presId="urn:microsoft.com/office/officeart/2005/8/layout/list1"/>
    <dgm:cxn modelId="{A24ECE46-A576-4232-8701-51E7192D6441}" type="presParOf" srcId="{7307A74C-389B-4DAC-BF0C-45B68A694C0B}" destId="{560ADB92-81AB-4B0A-B33F-42A7DA860689}" srcOrd="17" destOrd="0" presId="urn:microsoft.com/office/officeart/2005/8/layout/list1"/>
    <dgm:cxn modelId="{2AED71BB-B0D1-42CC-B989-CCB214BAF82B}" type="presParOf" srcId="{7307A74C-389B-4DAC-BF0C-45B68A694C0B}" destId="{3850A4E5-4539-42C4-B762-72DBB33DA289}" srcOrd="18" destOrd="0" presId="urn:microsoft.com/office/officeart/2005/8/layout/list1"/>
    <dgm:cxn modelId="{8AAF0C74-B665-4375-9719-0082DED09E7D}" type="presParOf" srcId="{7307A74C-389B-4DAC-BF0C-45B68A694C0B}" destId="{36B278B7-2F4A-4494-A146-6A574AA90F99}" srcOrd="19" destOrd="0" presId="urn:microsoft.com/office/officeart/2005/8/layout/list1"/>
    <dgm:cxn modelId="{9AB48BBC-9BAD-40A2-949A-57974B956E71}" type="presParOf" srcId="{7307A74C-389B-4DAC-BF0C-45B68A694C0B}" destId="{9C4FCF8F-9452-41CA-A09A-A51D740BB010}" srcOrd="20" destOrd="0" presId="urn:microsoft.com/office/officeart/2005/8/layout/list1"/>
    <dgm:cxn modelId="{30AFBA00-7CE3-4167-88E9-E4479B5F9FB4}" type="presParOf" srcId="{9C4FCF8F-9452-41CA-A09A-A51D740BB010}" destId="{208AA84B-A41D-47B3-9561-BD2CA66E8F2E}" srcOrd="0" destOrd="0" presId="urn:microsoft.com/office/officeart/2005/8/layout/list1"/>
    <dgm:cxn modelId="{CF2F31D2-4920-4965-A4FA-A1AC9CB985BE}" type="presParOf" srcId="{9C4FCF8F-9452-41CA-A09A-A51D740BB010}" destId="{E0B8F9EF-E271-4A03-9B2B-52DA7E04F433}" srcOrd="1" destOrd="0" presId="urn:microsoft.com/office/officeart/2005/8/layout/list1"/>
    <dgm:cxn modelId="{107E319C-284E-4D0F-901D-F44C12DA69F8}" type="presParOf" srcId="{7307A74C-389B-4DAC-BF0C-45B68A694C0B}" destId="{FF3B11B4-D0CB-4257-AC39-1700FD797870}" srcOrd="21" destOrd="0" presId="urn:microsoft.com/office/officeart/2005/8/layout/list1"/>
    <dgm:cxn modelId="{ACE9E3C5-E2EC-4B43-81D7-D5851CE8786F}" type="presParOf" srcId="{7307A74C-389B-4DAC-BF0C-45B68A694C0B}" destId="{95759079-63B0-4EA6-BADD-2CF933763CF8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5424" tIns="47712" rIns="95424" bIns="47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5424" tIns="47712" rIns="95424" bIns="47712" rtlCol="0"/>
          <a:lstStyle>
            <a:lvl1pPr algn="r">
              <a:defRPr sz="1200"/>
            </a:lvl1pPr>
          </a:lstStyle>
          <a:p>
            <a:fld id="{8AC2BFF8-D8CC-4CFE-85C7-5B9CFD0802C9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5424" tIns="47712" rIns="95424" bIns="47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5424" tIns="47712" rIns="95424" bIns="47712" rtlCol="0" anchor="b"/>
          <a:lstStyle>
            <a:lvl1pPr algn="r">
              <a:defRPr sz="1200"/>
            </a:lvl1pPr>
          </a:lstStyle>
          <a:p>
            <a:fld id="{D04DE130-1A2E-4487-9766-9BAE42F9AA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462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5424" tIns="47712" rIns="95424" bIns="4771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5424" tIns="47712" rIns="95424" bIns="47712" rtlCol="0"/>
          <a:lstStyle>
            <a:lvl1pPr algn="r">
              <a:defRPr sz="1200"/>
            </a:lvl1pPr>
          </a:lstStyle>
          <a:p>
            <a:fld id="{AB263739-C73A-E94E-9A8A-A098CD748A18}" type="datetimeFigureOut">
              <a:rPr lang="en-US" smtClean="0"/>
              <a:pPr/>
              <a:t>6/20/2018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24" tIns="47712" rIns="95424" bIns="4771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5424" tIns="47712" rIns="95424" bIns="47712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5424" tIns="47712" rIns="95424" bIns="4771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8154"/>
          </a:xfrm>
          <a:prstGeom prst="rect">
            <a:avLst/>
          </a:prstGeom>
        </p:spPr>
        <p:txBody>
          <a:bodyPr vert="horz" lIns="95424" tIns="47712" rIns="95424" bIns="47712" rtlCol="0" anchor="b"/>
          <a:lstStyle>
            <a:lvl1pPr algn="r">
              <a:defRPr sz="1200"/>
            </a:lvl1pPr>
          </a:lstStyle>
          <a:p>
            <a:fld id="{20C7557C-4AE6-EA4F-81DB-276FE467BE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44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50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5338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92323" y="4374551"/>
            <a:ext cx="5538579" cy="4144312"/>
          </a:xfrm>
          <a:prstGeom prst="rect">
            <a:avLst/>
          </a:prstGeom>
        </p:spPr>
        <p:txBody>
          <a:bodyPr lIns="92166" tIns="92166" rIns="92166" bIns="9216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274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0563"/>
            <a:ext cx="4605338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92323" y="4374551"/>
            <a:ext cx="5538579" cy="4144312"/>
          </a:xfrm>
          <a:prstGeom prst="rect">
            <a:avLst/>
          </a:prstGeom>
        </p:spPr>
        <p:txBody>
          <a:bodyPr lIns="92166" tIns="92166" rIns="92166" bIns="9216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138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1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Jas</a:t>
            </a:r>
          </a:p>
          <a:p>
            <a:endParaRPr lang="en-US" sz="11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960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714" y="908365"/>
            <a:ext cx="5028571" cy="504127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2656936" y="2286000"/>
            <a:ext cx="3847381" cy="1295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lnSpc>
                <a:spcPct val="90000"/>
              </a:lnSpc>
              <a:defRPr sz="280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56936" y="3702050"/>
            <a:ext cx="3847381" cy="7491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ct val="30000"/>
              </a:spcBef>
              <a:buFont typeface="Wingdings" charset="0"/>
              <a:buNone/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64" y="6071713"/>
            <a:ext cx="3200000" cy="54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4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600200"/>
            <a:ext cx="7772400" cy="4681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6376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5763"/>
            <a:ext cx="1943100" cy="57864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5763"/>
            <a:ext cx="5676900" cy="57864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71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6675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490663"/>
            <a:ext cx="77724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057592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38100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488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447800"/>
            <a:ext cx="77724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435569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67"/>
            <a:ext cx="9144000" cy="6861567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286000"/>
            <a:ext cx="5989637" cy="1295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163" y="3702050"/>
            <a:ext cx="5989637" cy="13271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ct val="30000"/>
              </a:spcBef>
              <a:buFont typeface="Wingding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9115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783388" cy="781050"/>
          </a:xfrm>
          <a:prstGeom prst="rect">
            <a:avLst/>
          </a:prstGeom>
        </p:spPr>
        <p:txBody>
          <a:bodyPr/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7724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859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798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4681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81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736035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24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1951839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8522736" cy="781050"/>
          </a:xfrm>
          <a:prstGeom prst="rect">
            <a:avLst/>
          </a:prstGeom>
        </p:spPr>
        <p:txBody>
          <a:bodyPr/>
          <a:lstStyle>
            <a:lvl1pPr>
              <a:defRPr sz="3400" b="1">
                <a:solidFill>
                  <a:srgbClr val="F47B2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772400" cy="4681537"/>
          </a:xfrm>
          <a:prstGeom prst="rect">
            <a:avLst/>
          </a:prstGeom>
        </p:spPr>
        <p:txBody>
          <a:bodyPr/>
          <a:lstStyle>
            <a:lvl1pPr>
              <a:buClr>
                <a:srgbClr val="F47B20"/>
              </a:buClr>
              <a:defRPr/>
            </a:lvl1pPr>
            <a:lvl2pPr>
              <a:buClr>
                <a:srgbClr val="F47B20"/>
              </a:buClr>
              <a:defRPr/>
            </a:lvl2pPr>
            <a:lvl3pPr>
              <a:buClr>
                <a:srgbClr val="F47B20"/>
              </a:buClr>
              <a:defRPr/>
            </a:lvl3pPr>
            <a:lvl4pPr>
              <a:buClr>
                <a:srgbClr val="F47B20"/>
              </a:buClr>
              <a:defRPr/>
            </a:lvl4pPr>
            <a:lvl5pPr>
              <a:buClr>
                <a:srgbClr val="F47B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10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3492139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886738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3855850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4051170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600200"/>
            <a:ext cx="7772400" cy="4681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39349696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5763"/>
            <a:ext cx="1943100" cy="57864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5763"/>
            <a:ext cx="5676900" cy="57864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35175804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6675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490663"/>
            <a:ext cx="77724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4400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3253594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38100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1640124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447800"/>
            <a:ext cx="77724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25987" y="6400800"/>
            <a:ext cx="34274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>
                    <a:lumMod val="50000"/>
                  </a:schemeClr>
                </a:solidFill>
                <a:latin typeface="Cambria"/>
                <a:cs typeface="Cambria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FFFFFF">
                    <a:lumMod val="50000"/>
                  </a:srgbClr>
                </a:solidFill>
              </a:rPr>
              <a:t>Insert Footer</a:t>
            </a:r>
          </a:p>
        </p:txBody>
      </p:sp>
    </p:spTree>
    <p:extLst>
      <p:ext uri="{BB962C8B-B14F-4D97-AF65-F5344CB8AC3E}">
        <p14:creationId xmlns:p14="http://schemas.microsoft.com/office/powerpoint/2010/main" val="12453465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2440" y="2214562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/>
          <a:lstStyle/>
          <a:p>
            <a:fld id="{B1A24CD3-204F-4468-8EE4-28A6668D006A}" type="datetimeFigureOut">
              <a:rPr lang="en-US" smtClean="0">
                <a:solidFill>
                  <a:prstClr val="white"/>
                </a:solidFill>
              </a:rPr>
              <a:pPr/>
              <a:t>6/20/2018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/>
          <a:lstStyle/>
          <a:p>
            <a:fld id="{57AF16DE-A0D5-4438-950F-5B1E159C2C2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282440" y="4224973"/>
            <a:ext cx="3566160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2214563"/>
            <a:ext cx="3566160" cy="3911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84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0190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567"/>
            <a:ext cx="9144000" cy="6861567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11163" y="2286000"/>
            <a:ext cx="5989637" cy="1295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1163" y="3702050"/>
            <a:ext cx="5989637" cy="132715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spcBef>
                <a:spcPct val="30000"/>
              </a:spcBef>
              <a:buFont typeface="Wingdings" charset="0"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704004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783388" cy="781050"/>
          </a:xfrm>
          <a:prstGeom prst="rect">
            <a:avLst/>
          </a:prstGeom>
        </p:spPr>
        <p:txBody>
          <a:bodyPr/>
          <a:lstStyle>
            <a:lvl1pPr>
              <a:defRPr sz="3000" b="1"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7772400" cy="4681537"/>
          </a:xfrm>
          <a:prstGeom prst="rect">
            <a:avLst/>
          </a:prstGeom>
        </p:spPr>
        <p:txBody>
          <a:bodyPr/>
          <a:lstStyle>
            <a:lvl1pPr>
              <a:buClr>
                <a:srgbClr val="F47B20"/>
              </a:buClr>
              <a:defRPr/>
            </a:lvl1pPr>
            <a:lvl2pPr>
              <a:buClr>
                <a:srgbClr val="F47B20"/>
              </a:buClr>
              <a:defRPr/>
            </a:lvl2pPr>
            <a:lvl3pPr>
              <a:buClr>
                <a:srgbClr val="F47B20"/>
              </a:buClr>
              <a:defRPr/>
            </a:lvl3pPr>
            <a:lvl4pPr>
              <a:buClr>
                <a:srgbClr val="F47B20"/>
              </a:buClr>
              <a:defRPr/>
            </a:lvl4pPr>
            <a:lvl5pPr>
              <a:buClr>
                <a:srgbClr val="F47B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711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1045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4681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81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49014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24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1045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6196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571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4725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0557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600200"/>
            <a:ext cx="7772400" cy="46815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314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2" y="457200"/>
            <a:ext cx="8257692" cy="78105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F47B2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3810000" cy="4681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815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58300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5763"/>
            <a:ext cx="1943100" cy="578643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5763"/>
            <a:ext cx="5676900" cy="57864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1298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6675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04800" y="1490663"/>
            <a:ext cx="77724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8253154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447800"/>
            <a:ext cx="38100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47800"/>
            <a:ext cx="38100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9519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6783388" cy="781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447800"/>
            <a:ext cx="7772400" cy="46815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30968199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585475" y="0"/>
            <a:ext cx="6558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71167" y="767333"/>
            <a:ext cx="2009583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200" y="767333"/>
            <a:ext cx="2729999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0" y="767333"/>
            <a:ext cx="27300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0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6338445"/>
            <a:ext cx="545822" cy="3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305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 userDrawn="1"/>
        </p:nvSpPr>
        <p:spPr>
          <a:xfrm>
            <a:off x="-7125" y="187511"/>
            <a:ext cx="9151200" cy="66703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847275" y="2272800"/>
            <a:ext cx="5449500" cy="36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Georgia"/>
              <a:defRPr sz="2000" b="0" i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Georgia"/>
              </a:defRPr>
            </a:lvl1pPr>
            <a:lvl2pPr lvl="1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18" y="6501811"/>
            <a:ext cx="550037" cy="3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77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585475" y="0"/>
            <a:ext cx="6558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9636" y="767333"/>
            <a:ext cx="2041114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6338445"/>
            <a:ext cx="545822" cy="3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892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F830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-688" y="0"/>
            <a:ext cx="457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468925" y="3183000"/>
            <a:ext cx="3636600" cy="3012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67031"/>
              </a:buClr>
              <a:buSzPct val="100000"/>
              <a:defRPr sz="3000" b="0" i="0">
                <a:solidFill>
                  <a:srgbClr val="FF8300"/>
                </a:solidFill>
                <a:latin typeface="+mj-lt"/>
              </a:defRPr>
            </a:lvl1pPr>
            <a:lvl2pPr lvl="1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2pPr>
            <a:lvl3pPr lvl="2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3pPr>
            <a:lvl4pPr lvl="3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4pPr>
            <a:lvl5pPr lvl="4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5pPr>
            <a:lvl6pPr lvl="5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6pPr>
            <a:lvl7pPr lvl="6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7pPr>
            <a:lvl8pPr lvl="7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8pPr>
            <a:lvl9pPr lvl="8">
              <a:spcBef>
                <a:spcPts val="0"/>
              </a:spcBef>
              <a:buClr>
                <a:srgbClr val="F67031"/>
              </a:buClr>
              <a:buSzPct val="100000"/>
              <a:defRPr sz="3000" b="1"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4585" y="777818"/>
            <a:ext cx="2719293" cy="61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088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FF830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flipH="1">
            <a:off x="-7125" y="0"/>
            <a:ext cx="2592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277100" y="1"/>
            <a:ext cx="2024100" cy="3895567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 b="0" i="0">
                <a:solidFill>
                  <a:srgbClr val="FF8300"/>
                </a:solidFill>
                <a:latin typeface="+mj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277100" y="3923368"/>
            <a:ext cx="20241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999999"/>
              </a:buClr>
              <a:buFont typeface="Georgia"/>
              <a:buNone/>
              <a:defRPr b="0" i="0">
                <a:solidFill>
                  <a:srgbClr val="999999"/>
                </a:solidFill>
                <a:latin typeface="+mj-lt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rtl="0">
              <a:spcBef>
                <a:spcPts val="0"/>
              </a:spcBef>
              <a:buClr>
                <a:srgbClr val="999999"/>
              </a:buClr>
              <a:buSzPct val="100000"/>
              <a:buFont typeface="Georgia"/>
              <a:buNone/>
              <a:defRPr sz="3000" i="1">
                <a:solidFill>
                  <a:srgbClr val="999999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33" y="6333134"/>
            <a:ext cx="550037" cy="3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72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2585475" y="0"/>
            <a:ext cx="6558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39636" y="767333"/>
            <a:ext cx="2171026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090625" y="767333"/>
            <a:ext cx="55962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200" b="0" i="0">
                <a:latin typeface="+mn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6338445"/>
            <a:ext cx="545822" cy="3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6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3212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2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524000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4924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lef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 flipH="1">
            <a:off x="-7125" y="0"/>
            <a:ext cx="2592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66025" y="767333"/>
            <a:ext cx="2046300" cy="181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 b="0" i="0">
                <a:solidFill>
                  <a:srgbClr val="FF8300"/>
                </a:solidFill>
                <a:latin typeface="+mj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66025" y="2672433"/>
            <a:ext cx="2046300" cy="3402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200" b="0" i="0">
                <a:latin typeface="+mj-lt"/>
              </a:defRPr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33" y="6333134"/>
            <a:ext cx="550037" cy="3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60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 half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 flipH="1">
            <a:off x="-688" y="0"/>
            <a:ext cx="4575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58555" y="767333"/>
            <a:ext cx="3770071" cy="129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67031"/>
              </a:buClr>
              <a:defRPr b="0" i="0">
                <a:solidFill>
                  <a:srgbClr val="FF8300"/>
                </a:solidFill>
                <a:latin typeface="+mj-lt"/>
              </a:defRPr>
            </a:lvl1pPr>
            <a:lvl2pPr lvl="1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2pPr>
            <a:lvl3pPr lvl="2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3pPr>
            <a:lvl4pPr lvl="3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4pPr>
            <a:lvl5pPr lvl="4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5pPr>
            <a:lvl6pPr lvl="5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6pPr>
            <a:lvl7pPr lvl="6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7pPr>
            <a:lvl8pPr lvl="7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8pPr>
            <a:lvl9pPr lvl="8" rtl="0">
              <a:spcBef>
                <a:spcPts val="0"/>
              </a:spcBef>
              <a:buClr>
                <a:srgbClr val="F67031"/>
              </a:buClr>
              <a:defRPr>
                <a:solidFill>
                  <a:srgbClr val="F6703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258555" y="2131467"/>
            <a:ext cx="3770071" cy="394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050" b="0" i="0">
                <a:latin typeface="+mn-lt"/>
              </a:defRPr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b="0" i="0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33" y="6333134"/>
            <a:ext cx="550037" cy="3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00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2585475" y="0"/>
            <a:ext cx="6558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271167" y="767333"/>
            <a:ext cx="2009583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062200" y="767333"/>
            <a:ext cx="2729999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5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5956700" y="767333"/>
            <a:ext cx="2730000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000" b="0" i="0">
                <a:latin typeface="+mn-lt"/>
              </a:defRPr>
            </a:lvl1pPr>
            <a:lvl2pPr lvl="1">
              <a:spcBef>
                <a:spcPts val="0"/>
              </a:spcBef>
              <a:buSzPct val="100000"/>
              <a:defRPr sz="1100"/>
            </a:lvl2pPr>
            <a:lvl3pPr lvl="2">
              <a:spcBef>
                <a:spcPts val="0"/>
              </a:spcBef>
              <a:buSzPct val="100000"/>
              <a:defRPr sz="1100"/>
            </a:lvl3pPr>
            <a:lvl4pPr lvl="3">
              <a:spcBef>
                <a:spcPts val="0"/>
              </a:spcBef>
              <a:buSzPct val="100000"/>
              <a:defRPr sz="1100"/>
            </a:lvl4pPr>
            <a:lvl5pPr lvl="4">
              <a:spcBef>
                <a:spcPts val="0"/>
              </a:spcBef>
              <a:buSzPct val="100000"/>
              <a:defRPr sz="1100"/>
            </a:lvl5pPr>
            <a:lvl6pPr lvl="5">
              <a:spcBef>
                <a:spcPts val="0"/>
              </a:spcBef>
              <a:buSzPct val="100000"/>
              <a:defRPr sz="1100"/>
            </a:lvl6pPr>
            <a:lvl7pPr lvl="6">
              <a:spcBef>
                <a:spcPts val="0"/>
              </a:spcBef>
              <a:buSzPct val="100000"/>
              <a:defRPr sz="1100"/>
            </a:lvl7pPr>
            <a:lvl8pPr lvl="7">
              <a:spcBef>
                <a:spcPts val="0"/>
              </a:spcBef>
              <a:buSzPct val="100000"/>
              <a:defRPr sz="1100"/>
            </a:lvl8pPr>
            <a:lvl9pPr lvl="8">
              <a:spcBef>
                <a:spcPts val="0"/>
              </a:spcBef>
              <a:buSzPct val="100000"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6338445"/>
            <a:ext cx="545822" cy="3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990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2585475" y="0"/>
            <a:ext cx="6558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239636" y="767333"/>
            <a:ext cx="2041114" cy="5308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latin typeface="+mj-lt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6338445"/>
            <a:ext cx="545822" cy="3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704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FF8300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7047" y="6338445"/>
            <a:ext cx="545822" cy="33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4023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-7125" y="1695033"/>
            <a:ext cx="9151200" cy="516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847275" y="2272800"/>
            <a:ext cx="5449500" cy="361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SzPct val="100000"/>
              <a:buFont typeface="Georgia"/>
              <a:defRPr sz="2000" b="0" i="0">
                <a:latin typeface="Montserrat" panose="00000500000000000000" pitchFamily="2" charset="0"/>
                <a:ea typeface="Montserrat" panose="00000500000000000000" pitchFamily="2" charset="0"/>
                <a:cs typeface="Montserrat" panose="00000500000000000000" pitchFamily="2" charset="0"/>
                <a:sym typeface="Georgia"/>
              </a:defRPr>
            </a:lvl1pPr>
            <a:lvl2pPr lvl="1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spcBef>
                <a:spcPts val="0"/>
              </a:spcBef>
              <a:buSzPct val="100000"/>
              <a:buFont typeface="Georgia"/>
              <a:defRPr sz="2400" i="1"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Shape 30"/>
          <p:cNvSpPr txBox="1"/>
          <p:nvPr/>
        </p:nvSpPr>
        <p:spPr>
          <a:xfrm>
            <a:off x="3641891" y="-142000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6600" b="0" i="0" dirty="0">
                <a:solidFill>
                  <a:srgbClr val="FFFFFF"/>
                </a:solidFill>
                <a:latin typeface="+mn-lt"/>
                <a:ea typeface="Nunito Sans"/>
                <a:cs typeface="Nunito Sans"/>
                <a:sym typeface="Nunito Sans"/>
              </a:rPr>
              <a:t>“</a:t>
            </a:r>
          </a:p>
        </p:txBody>
      </p:sp>
      <p:sp>
        <p:nvSpPr>
          <p:cNvPr id="7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833" y="6333134"/>
            <a:ext cx="550037" cy="3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30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211" y="457200"/>
            <a:ext cx="8310701" cy="781050"/>
          </a:xfrm>
          <a:prstGeom prst="rect">
            <a:avLst/>
          </a:prstGeom>
        </p:spPr>
        <p:txBody>
          <a:bodyPr/>
          <a:lstStyle>
            <a:lvl1pPr>
              <a:defRPr sz="3400">
                <a:solidFill>
                  <a:srgbClr val="F47B2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5408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02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2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94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6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212" y="457200"/>
            <a:ext cx="8688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7724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Slide_bkgd2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324600"/>
            <a:ext cx="8436864" cy="324612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8458200" y="6019800"/>
            <a:ext cx="4423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FF3B26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fld id="{DA622FFE-1072-FA42-A663-4521E83E96DD}" type="slidenum">
              <a:rPr lang="en-US" smtClean="0"/>
              <a:pPr algn="ctr"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EA610F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2000">
          <a:solidFill>
            <a:srgbClr val="172D37"/>
          </a:solidFill>
          <a:latin typeface="Arial"/>
          <a:ea typeface="+mn-ea"/>
          <a:cs typeface="Arial"/>
        </a:defRPr>
      </a:lvl1pPr>
      <a:lvl2pPr marL="411163" indent="-1762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>
          <a:solidFill>
            <a:srgbClr val="172D37"/>
          </a:solidFill>
          <a:latin typeface="Arial"/>
          <a:ea typeface="+mn-ea"/>
          <a:cs typeface="Arial"/>
        </a:defRPr>
      </a:lvl2pPr>
      <a:lvl3pPr marL="5762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1600">
          <a:solidFill>
            <a:srgbClr val="172D37"/>
          </a:solidFill>
          <a:latin typeface="Arial"/>
          <a:ea typeface="+mn-ea"/>
          <a:cs typeface="Arial"/>
        </a:defRPr>
      </a:lvl3pPr>
      <a:lvl4pPr marL="750888" indent="-1730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1600">
          <a:solidFill>
            <a:srgbClr val="172D37"/>
          </a:solidFill>
          <a:latin typeface="Arial"/>
          <a:ea typeface="+mn-ea"/>
          <a:cs typeface="Arial"/>
        </a:defRPr>
      </a:lvl4pPr>
      <a:lvl5pPr marL="9175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1600">
          <a:solidFill>
            <a:srgbClr val="172D37"/>
          </a:solidFill>
          <a:latin typeface="Arial"/>
          <a:ea typeface="+mn-ea"/>
          <a:cs typeface="Arial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5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" y="0"/>
            <a:ext cx="9139247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212" y="457200"/>
            <a:ext cx="8688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7724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8458200" y="6477000"/>
            <a:ext cx="4423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FF3B26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fld id="{DA622FFE-1072-FA42-A663-4521E83E96DD}" type="slidenum">
              <a:rPr lang="en-US"/>
              <a:pPr algn="ctr">
                <a:defRPr/>
              </a:pPr>
              <a:t>‹#›</a:t>
            </a:fld>
            <a:endParaRPr lang="en-US" dirty="0"/>
          </a:p>
        </p:txBody>
      </p:sp>
      <p:pic>
        <p:nvPicPr>
          <p:cNvPr id="5" name="Picture 4" descr="logo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438605"/>
            <a:ext cx="1371600" cy="239766"/>
          </a:xfrm>
          <a:prstGeom prst="rect">
            <a:avLst/>
          </a:prstGeom>
        </p:spPr>
      </p:pic>
      <p:pic>
        <p:nvPicPr>
          <p:cNvPr id="3" name="Picture 2" descr="Untitled-1.jpg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304800" cy="33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2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400" b="1">
          <a:solidFill>
            <a:srgbClr val="EA610F"/>
          </a:solidFill>
          <a:latin typeface="Arial Black" panose="020B0A04020102020204" pitchFamily="34" charset="0"/>
          <a:ea typeface="+mj-ea"/>
          <a:cs typeface="Arial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2000">
          <a:solidFill>
            <a:srgbClr val="172D37"/>
          </a:solidFill>
          <a:latin typeface="Arial"/>
          <a:ea typeface="+mn-ea"/>
          <a:cs typeface="Arial"/>
        </a:defRPr>
      </a:lvl1pPr>
      <a:lvl2pPr marL="411163" indent="-1762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>
          <a:solidFill>
            <a:srgbClr val="172D37"/>
          </a:solidFill>
          <a:latin typeface="Arial"/>
          <a:ea typeface="+mn-ea"/>
          <a:cs typeface="Arial"/>
        </a:defRPr>
      </a:lvl2pPr>
      <a:lvl3pPr marL="5762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1600">
          <a:solidFill>
            <a:srgbClr val="172D37"/>
          </a:solidFill>
          <a:latin typeface="Arial"/>
          <a:ea typeface="+mn-ea"/>
          <a:cs typeface="Arial"/>
        </a:defRPr>
      </a:lvl3pPr>
      <a:lvl4pPr marL="750888" indent="-1730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1600">
          <a:solidFill>
            <a:srgbClr val="172D37"/>
          </a:solidFill>
          <a:latin typeface="Arial"/>
          <a:ea typeface="+mn-ea"/>
          <a:cs typeface="Arial"/>
        </a:defRPr>
      </a:lvl4pPr>
      <a:lvl5pPr marL="9175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1600">
          <a:solidFill>
            <a:srgbClr val="172D37"/>
          </a:solidFill>
          <a:latin typeface="Arial"/>
          <a:ea typeface="+mn-ea"/>
          <a:cs typeface="Arial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3212" y="457200"/>
            <a:ext cx="86883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7772400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Picture 1" descr="Slide_bkgd2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6324600"/>
            <a:ext cx="8436864" cy="324612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 userDrawn="1"/>
        </p:nvSpPr>
        <p:spPr bwMode="auto">
          <a:xfrm>
            <a:off x="8458200" y="6019800"/>
            <a:ext cx="44238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 smtClean="0">
                <a:solidFill>
                  <a:srgbClr val="FF3B26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defRPr/>
            </a:pPr>
            <a:fld id="{DA622FFE-1072-FA42-A663-4521E83E96DD}" type="slidenum">
              <a:rPr lang="en-US"/>
              <a:pPr algn="ctr"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1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EA610F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233363" indent="-233363" algn="l" rtl="0" eaLnBrk="1" fontAlgn="base" hangingPunct="1">
        <a:lnSpc>
          <a:spcPct val="95000"/>
        </a:lnSpc>
        <a:spcBef>
          <a:spcPct val="11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2000">
          <a:solidFill>
            <a:srgbClr val="172D37"/>
          </a:solidFill>
          <a:latin typeface="Arial"/>
          <a:ea typeface="+mn-ea"/>
          <a:cs typeface="Arial"/>
        </a:defRPr>
      </a:lvl1pPr>
      <a:lvl2pPr marL="411163" indent="-1762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>
          <a:solidFill>
            <a:srgbClr val="172D37"/>
          </a:solidFill>
          <a:latin typeface="Arial"/>
          <a:ea typeface="+mn-ea"/>
          <a:cs typeface="Arial"/>
        </a:defRPr>
      </a:lvl2pPr>
      <a:lvl3pPr marL="576263" indent="-163513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1600">
          <a:solidFill>
            <a:srgbClr val="172D37"/>
          </a:solidFill>
          <a:latin typeface="Arial"/>
          <a:ea typeface="+mn-ea"/>
          <a:cs typeface="Arial"/>
        </a:defRPr>
      </a:lvl3pPr>
      <a:lvl4pPr marL="750888" indent="-173038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1600">
          <a:solidFill>
            <a:srgbClr val="172D37"/>
          </a:solidFill>
          <a:latin typeface="Arial"/>
          <a:ea typeface="+mn-ea"/>
          <a:cs typeface="Arial"/>
        </a:defRPr>
      </a:lvl4pPr>
      <a:lvl5pPr marL="9175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SzPct val="102000"/>
        <a:buFont typeface="Arial"/>
        <a:buChar char="•"/>
        <a:defRPr sz="1600">
          <a:solidFill>
            <a:srgbClr val="172D37"/>
          </a:solidFill>
          <a:latin typeface="Arial"/>
          <a:ea typeface="+mn-ea"/>
          <a:cs typeface="Arial"/>
        </a:defRPr>
      </a:lvl5pPr>
      <a:lvl6pPr marL="13747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6pPr>
      <a:lvl7pPr marL="18319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7pPr>
      <a:lvl8pPr marL="22891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8pPr>
      <a:lvl9pPr marL="2746375" indent="-165100" algn="l" rtl="0" eaLnBrk="1" fontAlgn="base" hangingPunct="1">
        <a:lnSpc>
          <a:spcPct val="95000"/>
        </a:lnSpc>
        <a:spcBef>
          <a:spcPct val="40000"/>
        </a:spcBef>
        <a:spcAft>
          <a:spcPct val="0"/>
        </a:spcAft>
        <a:buClr>
          <a:schemeClr val="bg2"/>
        </a:buClr>
        <a:buFont typeface="Arial" charset="0"/>
        <a:buChar char="–"/>
        <a:defRPr sz="16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767333"/>
            <a:ext cx="2046300" cy="5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767333"/>
            <a:ext cx="5596200" cy="5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22272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3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4450" y="767333"/>
            <a:ext cx="2046300" cy="5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ct val="100000"/>
              <a:buFont typeface="Nunito Sans"/>
              <a:buNone/>
              <a:defRPr sz="24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090625" y="767333"/>
            <a:ext cx="5596200" cy="530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600"/>
              </a:spcBef>
              <a:buClr>
                <a:srgbClr val="CCCCCC"/>
              </a:buClr>
              <a:buFont typeface="Nunito Sans"/>
              <a:buChar char="▪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>
              <a:lnSpc>
                <a:spcPct val="115000"/>
              </a:lnSpc>
              <a:spcBef>
                <a:spcPts val="48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>
              <a:lnSpc>
                <a:spcPct val="115000"/>
              </a:lnSpc>
              <a:spcBef>
                <a:spcPts val="360"/>
              </a:spcBef>
              <a:buClr>
                <a:srgbClr val="CCCCCC"/>
              </a:buClr>
              <a:buFont typeface="Nunito Sans"/>
              <a:buChar char="-"/>
              <a:defRPr>
                <a:solidFill>
                  <a:srgbClr val="666666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3" y="633313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b="1" i="0">
                <a:solidFill>
                  <a:schemeClr val="bg2"/>
                </a:solidFill>
                <a:latin typeface="+mj-lt"/>
              </a:defRPr>
            </a:lvl1pPr>
          </a:lstStyle>
          <a:p>
            <a:pPr algn="r"/>
            <a:fld id="{00000000-1234-1234-1234-123412341234}" type="slidenum">
              <a:rPr lang="en" sz="1000" smtClean="0">
                <a:ea typeface="Nunito Sans"/>
                <a:cs typeface="Nunito Sans"/>
                <a:sym typeface="Nunito Sans"/>
              </a:rPr>
              <a:pPr algn="r"/>
              <a:t>‹#›</a:t>
            </a:fld>
            <a:endParaRPr lang="en" sz="1000" dirty="0">
              <a:ea typeface="Nunito Sans"/>
              <a:cs typeface="Nunito Sans"/>
              <a:sym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1318727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skline.blogspot.com.es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sheninger.blogspot.com/2014/03/students-yearn-for-creativity-not-tests.html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e_Lean_Startup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abiusmaximus.com/2013/10/29/afghanistan-war-57754/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perrin.com/english/2014/02/20/wheres-digital-digital-transformation/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veernaseer.com/3-steps-to-exceptional-execution-kevin-kelly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periencetheblog.com/2015/03/the-cx-pyramid-why-most-customer.html?showComment=142651617295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onamsagar.com/effective-teamwork-with-online-collaboration-tools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Business Analysis Skills &amp; </a:t>
            </a:r>
            <a:br>
              <a:rPr lang="en-US" dirty="0"/>
            </a:br>
            <a:r>
              <a:rPr lang="en-US" dirty="0"/>
              <a:t>Competencies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656936" y="3702050"/>
            <a:ext cx="3847381" cy="1368714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Ken Fulmer</a:t>
            </a:r>
          </a:p>
          <a:p>
            <a:r>
              <a:rPr lang="en-US" dirty="0"/>
              <a:t>April 3, 2018</a:t>
            </a:r>
          </a:p>
        </p:txBody>
      </p:sp>
    </p:spTree>
    <p:extLst>
      <p:ext uri="{BB962C8B-B14F-4D97-AF65-F5344CB8AC3E}">
        <p14:creationId xmlns:p14="http://schemas.microsoft.com/office/powerpoint/2010/main" val="106684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6 -   DATA – Evidence Based Decisions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D41B9D2-5A9C-49A0-98F3-491C0BA3D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7118" y="847725"/>
            <a:ext cx="2868896" cy="153988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239A08-8D05-4B55-8170-7B4213DE0DD7}"/>
              </a:ext>
            </a:extLst>
          </p:cNvPr>
          <p:cNvSpPr txBox="1"/>
          <p:nvPr/>
        </p:nvSpPr>
        <p:spPr>
          <a:xfrm>
            <a:off x="379267" y="1591690"/>
            <a:ext cx="68476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BA’s need to use data for analysis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Elicitation – survey and experience based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Customer Experience Data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“Citizen Data Scientist” Level</a:t>
            </a:r>
          </a:p>
          <a:p>
            <a:pPr lvl="1"/>
            <a:r>
              <a:rPr lang="en-US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BA’s need to be able to use Data Tools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BA’s need to be at the “power user” not developer level for big data and business intelligence use by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BA’s need to be able to create and interpret VISUAL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BA’s need to interrogate data to find rules and requirement and assist in developing algorithms for 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BA’s need to understand data structures and its business uses, and how to exploit digital marketing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2593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7 -  Understand </a:t>
            </a:r>
            <a:br>
              <a:rPr lang="en-US" dirty="0"/>
            </a:br>
            <a:r>
              <a:rPr lang="en-US" dirty="0"/>
              <a:t>		Technology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239A08-8D05-4B55-8170-7B4213DE0DD7}"/>
              </a:ext>
            </a:extLst>
          </p:cNvPr>
          <p:cNvSpPr txBox="1"/>
          <p:nvPr/>
        </p:nvSpPr>
        <p:spPr>
          <a:xfrm>
            <a:off x="379267" y="1591690"/>
            <a:ext cx="684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80ABAF-9C9A-49DA-AE3C-EDA918B45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669551"/>
            <a:ext cx="8459933" cy="4459786"/>
          </a:xfrm>
        </p:spPr>
        <p:txBody>
          <a:bodyPr/>
          <a:lstStyle/>
          <a:p>
            <a:r>
              <a:rPr lang="en-US" dirty="0"/>
              <a:t>Understand how </a:t>
            </a:r>
            <a:r>
              <a:rPr lang="en-US" u="sng" dirty="0"/>
              <a:t>to apply </a:t>
            </a:r>
            <a:r>
              <a:rPr lang="en-US" dirty="0"/>
              <a:t>Technology to achieve new business options</a:t>
            </a:r>
          </a:p>
          <a:p>
            <a:r>
              <a:rPr lang="en-US" dirty="0"/>
              <a:t>Understand the Technology as it applies to the industry &amp; disruption</a:t>
            </a:r>
          </a:p>
          <a:p>
            <a:r>
              <a:rPr lang="en-US" dirty="0"/>
              <a:t>Understand the strategic opportunity that Technology can provide</a:t>
            </a:r>
          </a:p>
          <a:p>
            <a:pPr lvl="1"/>
            <a:r>
              <a:rPr lang="en-US" dirty="0"/>
              <a:t>New Business Models possible</a:t>
            </a:r>
          </a:p>
          <a:p>
            <a:pPr lvl="1"/>
            <a:r>
              <a:rPr lang="en-US" dirty="0"/>
              <a:t>New Business Capability – Business Architecture</a:t>
            </a:r>
          </a:p>
          <a:p>
            <a:pPr lvl="1"/>
            <a:r>
              <a:rPr lang="en-US" dirty="0"/>
              <a:t>Innovation and Design options available with new technology</a:t>
            </a:r>
          </a:p>
          <a:p>
            <a:r>
              <a:rPr lang="en-US" dirty="0"/>
              <a:t>Breakthrough Digital Concepts</a:t>
            </a:r>
          </a:p>
          <a:p>
            <a:pPr lvl="1"/>
            <a:r>
              <a:rPr lang="en-US" dirty="0"/>
              <a:t>Digital Analytics		</a:t>
            </a:r>
            <a:r>
              <a:rPr lang="en-US" dirty="0" err="1"/>
              <a:t>BlockChain</a:t>
            </a:r>
            <a:r>
              <a:rPr lang="en-US" dirty="0"/>
              <a:t>	Cyber Security </a:t>
            </a:r>
          </a:p>
          <a:p>
            <a:pPr lvl="1"/>
            <a:r>
              <a:rPr lang="en-US" dirty="0"/>
              <a:t>AI				Machine Learning</a:t>
            </a:r>
          </a:p>
          <a:p>
            <a:pPr lvl="1"/>
            <a:r>
              <a:rPr lang="en-US" dirty="0"/>
              <a:t>Robotic Process Automation	SAAS – Cloud delivery – Mobile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6AF9A67-E86D-456D-9694-D6B39AA9E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534150" y="56508"/>
            <a:ext cx="2486130" cy="168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8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34450" y="295114"/>
            <a:ext cx="2605270" cy="5118636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800" dirty="0"/>
              <a:t>Digital </a:t>
            </a:r>
            <a:br>
              <a:rPr lang="en-US" sz="2800" dirty="0"/>
            </a:br>
            <a:r>
              <a:rPr lang="en-US" sz="2800" dirty="0"/>
              <a:t>BA</a:t>
            </a:r>
            <a:br>
              <a:rPr lang="en-US" sz="2800" dirty="0"/>
            </a:br>
            <a:r>
              <a:rPr lang="en-US" sz="2800" dirty="0"/>
              <a:t>- Professional </a:t>
            </a:r>
            <a:br>
              <a:rPr lang="en-US" sz="2800" dirty="0"/>
            </a:br>
            <a:r>
              <a:rPr lang="en-US" sz="2800" dirty="0"/>
              <a:t>“Soft”</a:t>
            </a:r>
            <a:br>
              <a:rPr lang="en-US" sz="2800" dirty="0"/>
            </a:br>
            <a:r>
              <a:rPr lang="en-US" sz="2800" dirty="0"/>
              <a:t>Skills</a:t>
            </a: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8D0EAF1-4C5C-4E47-947C-FC0C10B65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801" y="614362"/>
            <a:ext cx="5925502" cy="566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94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S1- Infuse Customer Empathy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47" y="1326704"/>
            <a:ext cx="8654266" cy="4997039"/>
          </a:xfrm>
        </p:spPr>
        <p:txBody>
          <a:bodyPr/>
          <a:lstStyle/>
          <a:p>
            <a:r>
              <a:rPr lang="en-US" dirty="0"/>
              <a:t>Focus on the Customer </a:t>
            </a:r>
          </a:p>
          <a:p>
            <a:r>
              <a:rPr lang="en-US" dirty="0"/>
              <a:t>Empathy – deep understanding of Customer Experience</a:t>
            </a:r>
          </a:p>
          <a:p>
            <a:pPr lvl="1"/>
            <a:r>
              <a:rPr lang="en-US" dirty="0"/>
              <a:t>What the customer sees, thinks, and FEELS </a:t>
            </a:r>
          </a:p>
          <a:p>
            <a:pPr lvl="1"/>
            <a:r>
              <a:rPr lang="en-US" dirty="0"/>
              <a:t>Experience across the full customer journey </a:t>
            </a:r>
          </a:p>
          <a:p>
            <a:pPr marL="234950" lvl="1" indent="0">
              <a:buNone/>
            </a:pPr>
            <a:endParaRPr lang="en-US" dirty="0"/>
          </a:p>
          <a:p>
            <a:r>
              <a:rPr lang="en-US" dirty="0"/>
              <a:t>Human touch points – where and how does it impact the customer</a:t>
            </a:r>
          </a:p>
          <a:p>
            <a:pPr lvl="1"/>
            <a:r>
              <a:rPr lang="en-US" dirty="0"/>
              <a:t>Minimize touch points with automation (AI) </a:t>
            </a:r>
          </a:p>
          <a:p>
            <a:pPr lvl="1"/>
            <a:endParaRPr lang="en-US" dirty="0"/>
          </a:p>
          <a:p>
            <a:r>
              <a:rPr lang="en-US" dirty="0"/>
              <a:t>Think about the experience and not just the process!! </a:t>
            </a:r>
          </a:p>
          <a:p>
            <a:pPr lvl="1"/>
            <a:endParaRPr lang="en-US" dirty="0"/>
          </a:p>
          <a:p>
            <a:pPr marL="234950" lvl="1" indent="0">
              <a:buNone/>
            </a:pPr>
            <a:r>
              <a:rPr lang="en-US" dirty="0"/>
              <a:t>	</a:t>
            </a:r>
          </a:p>
          <a:p>
            <a:pPr marL="234950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03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S2- Envision the Outcome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47" y="1326704"/>
            <a:ext cx="8654266" cy="4997039"/>
          </a:xfrm>
        </p:spPr>
        <p:txBody>
          <a:bodyPr/>
          <a:lstStyle/>
          <a:p>
            <a:r>
              <a:rPr lang="en-US" dirty="0"/>
              <a:t>Creativity</a:t>
            </a:r>
          </a:p>
          <a:p>
            <a:pPr lvl="1"/>
            <a:r>
              <a:rPr lang="en-US" dirty="0"/>
              <a:t>Seek Unfamiliarity</a:t>
            </a:r>
          </a:p>
          <a:p>
            <a:pPr lvl="1"/>
            <a:r>
              <a:rPr lang="en-US" dirty="0"/>
              <a:t>Get feedback from diverse sources</a:t>
            </a:r>
          </a:p>
          <a:p>
            <a:pPr lvl="1"/>
            <a:r>
              <a:rPr lang="en-US" dirty="0"/>
              <a:t>Use brainstorming and personal thinking time</a:t>
            </a:r>
          </a:p>
          <a:p>
            <a:r>
              <a:rPr lang="en-US" dirty="0"/>
              <a:t>Understand Design thinking (Stanford ‘d’ school) &amp; other techniques. </a:t>
            </a:r>
          </a:p>
          <a:p>
            <a:r>
              <a:rPr lang="en-US" dirty="0"/>
              <a:t>Innovation as a Process </a:t>
            </a:r>
          </a:p>
          <a:p>
            <a:pPr lvl="1"/>
            <a:r>
              <a:rPr lang="en-US" dirty="0"/>
              <a:t>From idea to prototype – filter, experiment, fail, </a:t>
            </a:r>
          </a:p>
          <a:p>
            <a:pPr lvl="1"/>
            <a:r>
              <a:rPr lang="en-US" dirty="0"/>
              <a:t>Improvers vs. 1</a:t>
            </a:r>
            <a:r>
              <a:rPr lang="en-US" baseline="30000" dirty="0"/>
              <a:t>st</a:t>
            </a:r>
            <a:r>
              <a:rPr lang="en-US" dirty="0"/>
              <a:t> movers – </a:t>
            </a:r>
          </a:p>
          <a:p>
            <a:r>
              <a:rPr lang="en-US" dirty="0"/>
              <a:t>The Core often hinges on understanding the Customer Value Proposition</a:t>
            </a:r>
          </a:p>
          <a:p>
            <a:pPr lvl="2"/>
            <a:r>
              <a:rPr lang="en-US" dirty="0"/>
              <a:t>Focus on that outcome scenario – what is the outcome look like, why is it great?</a:t>
            </a:r>
          </a:p>
          <a:p>
            <a:r>
              <a:rPr lang="en-US" dirty="0"/>
              <a:t>Consider key trends, patterns, changes, and potential obstacles </a:t>
            </a:r>
          </a:p>
          <a:p>
            <a:pPr marL="234950" lvl="1" indent="0">
              <a:buNone/>
            </a:pPr>
            <a:r>
              <a:rPr lang="en-US" dirty="0"/>
              <a:t>	</a:t>
            </a:r>
          </a:p>
          <a:p>
            <a:pPr marL="234950" lvl="1" indent="0">
              <a:buNone/>
            </a:pPr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2DE7008-7A28-451B-AD78-72B737F5D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637711" y="1020138"/>
            <a:ext cx="3422384" cy="1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86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S3- Own the product and the outcome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47" y="1104472"/>
            <a:ext cx="8654266" cy="5219271"/>
          </a:xfrm>
        </p:spPr>
        <p:txBody>
          <a:bodyPr/>
          <a:lstStyle/>
          <a:p>
            <a:pPr marL="234950" lvl="1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dirty="0"/>
              <a:t>Product vs. Project as a concept (initiative with no specific end)</a:t>
            </a:r>
          </a:p>
          <a:p>
            <a:pPr marL="234950" lvl="1" indent="0">
              <a:buNone/>
            </a:pPr>
            <a:endParaRPr lang="en-US" dirty="0"/>
          </a:p>
          <a:p>
            <a:pPr lvl="1"/>
            <a:r>
              <a:rPr lang="en-US" dirty="0"/>
              <a:t>BA’s should own or lead the product &amp; solution (not the project) </a:t>
            </a:r>
          </a:p>
          <a:p>
            <a:pPr lvl="2"/>
            <a:r>
              <a:rPr lang="en-US" dirty="0"/>
              <a:t>In Agile this is a role in SCRUM – apply it more broadly to any method</a:t>
            </a:r>
          </a:p>
          <a:p>
            <a:pPr lvl="2"/>
            <a:r>
              <a:rPr lang="en-US" dirty="0"/>
              <a:t>BA’s may act as a proxy for the business as owner (slippery approach)</a:t>
            </a:r>
          </a:p>
          <a:p>
            <a:pPr lvl="2"/>
            <a:r>
              <a:rPr lang="en-US" dirty="0"/>
              <a:t>Accountability still needs to be with the business – BA is collaborator 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Outcome Focus</a:t>
            </a:r>
          </a:p>
          <a:p>
            <a:pPr lvl="2"/>
            <a:r>
              <a:rPr lang="en-US" dirty="0"/>
              <a:t>MVP product approach from the Lean Thinking (minimally viable product)</a:t>
            </a:r>
          </a:p>
          <a:p>
            <a:pPr lvl="2"/>
            <a:r>
              <a:rPr lang="en-US" dirty="0"/>
              <a:t>BUSINESS outcome, not project outcome (time, budget, scope)</a:t>
            </a:r>
          </a:p>
          <a:p>
            <a:pPr lvl="2"/>
            <a:r>
              <a:rPr lang="en-US" dirty="0"/>
              <a:t>Experiment with the value of the OUTCOME </a:t>
            </a:r>
          </a:p>
          <a:p>
            <a:pPr marL="412750" lvl="2" indent="0">
              <a:buNone/>
            </a:pPr>
            <a:endParaRPr lang="en-US" dirty="0"/>
          </a:p>
          <a:p>
            <a:pPr lvl="1"/>
            <a:r>
              <a:rPr lang="en-US" dirty="0"/>
              <a:t>Mindset of Leadership – ownership for the BA is critical to the profession </a:t>
            </a:r>
          </a:p>
          <a:p>
            <a:pPr lvl="2"/>
            <a:r>
              <a:rPr lang="en-US" dirty="0"/>
              <a:t>Create &amp; Seize Opportunities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E626BA-FD9C-4860-B1A1-B48CE9397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602136" y="148976"/>
            <a:ext cx="1238652" cy="187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3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S4- Value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47" y="1326704"/>
            <a:ext cx="8654266" cy="4997039"/>
          </a:xfrm>
        </p:spPr>
        <p:txBody>
          <a:bodyPr/>
          <a:lstStyle/>
          <a:p>
            <a:pPr lvl="1"/>
            <a:r>
              <a:rPr lang="en-US" dirty="0"/>
              <a:t>Seek and Analyze Value</a:t>
            </a:r>
          </a:p>
          <a:p>
            <a:pPr lvl="2"/>
            <a:r>
              <a:rPr lang="en-US" dirty="0"/>
              <a:t>Stakeholder conversations that establish ‘value’ – Probe for Value</a:t>
            </a:r>
          </a:p>
          <a:p>
            <a:pPr lvl="2"/>
            <a:r>
              <a:rPr lang="en-US" dirty="0"/>
              <a:t>Define and Prioritize Value options</a:t>
            </a:r>
          </a:p>
          <a:p>
            <a:pPr lvl="2"/>
            <a:r>
              <a:rPr lang="en-US" dirty="0"/>
              <a:t>Define value measures across portfolio, programs, projects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Business outcomes based on Value (aka – develop the business case)</a:t>
            </a:r>
          </a:p>
          <a:p>
            <a:pPr lvl="2"/>
            <a:r>
              <a:rPr lang="en-US" dirty="0"/>
              <a:t>Assist business partners communicate solution value to key stakeholders</a:t>
            </a:r>
          </a:p>
          <a:p>
            <a:pPr lvl="2"/>
            <a:r>
              <a:rPr lang="en-US" dirty="0"/>
              <a:t>Based on economic value, and impact of business problems or opportunities</a:t>
            </a:r>
          </a:p>
          <a:p>
            <a:pPr marL="412750" lvl="2" indent="0">
              <a:buNone/>
            </a:pPr>
            <a:endParaRPr lang="en-US" dirty="0"/>
          </a:p>
          <a:p>
            <a:pPr lvl="1"/>
            <a:r>
              <a:rPr lang="en-US" dirty="0"/>
              <a:t>Communicate Value</a:t>
            </a:r>
          </a:p>
          <a:p>
            <a:pPr lvl="2"/>
            <a:r>
              <a:rPr lang="en-US" dirty="0"/>
              <a:t>Story Telling</a:t>
            </a:r>
          </a:p>
          <a:p>
            <a:pPr lvl="2"/>
            <a:r>
              <a:rPr lang="en-US" dirty="0"/>
              <a:t>Benefits in credible business terms – confirmed by the business owners</a:t>
            </a:r>
          </a:p>
          <a:p>
            <a:pPr lvl="2"/>
            <a:r>
              <a:rPr lang="en-US" dirty="0"/>
              <a:t>Advocate for Value – not for features or functions</a:t>
            </a:r>
          </a:p>
          <a:p>
            <a:pPr lvl="2"/>
            <a:r>
              <a:rPr lang="en-US" dirty="0"/>
              <a:t>Progressive elaboration of value (incrementally) 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F5C0C5-B90E-4270-AF50-3AE91EA7C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840" y="118470"/>
            <a:ext cx="2637248" cy="162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6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S5 –Enable Smart Decisions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47" y="1326704"/>
            <a:ext cx="8654266" cy="4997039"/>
          </a:xfrm>
        </p:spPr>
        <p:txBody>
          <a:bodyPr/>
          <a:lstStyle/>
          <a:p>
            <a:pPr lvl="1"/>
            <a:r>
              <a:rPr lang="en-US" dirty="0"/>
              <a:t>Build Decision Framework</a:t>
            </a:r>
          </a:p>
          <a:p>
            <a:pPr lvl="3"/>
            <a:r>
              <a:rPr lang="en-US" dirty="0"/>
              <a:t>Faster Decisions are essential to execution speed and Market pace</a:t>
            </a:r>
          </a:p>
          <a:p>
            <a:pPr lvl="3"/>
            <a:r>
              <a:rPr lang="en-US" dirty="0"/>
              <a:t>What Decisions – analyze core factors of what has to be decided </a:t>
            </a:r>
          </a:p>
          <a:p>
            <a:pPr lvl="5"/>
            <a:r>
              <a:rPr lang="en-US" dirty="0"/>
              <a:t>Decision Criteria – alternatives and options with impacts </a:t>
            </a:r>
          </a:p>
          <a:p>
            <a:pPr lvl="3"/>
            <a:r>
              <a:rPr lang="en-US" dirty="0"/>
              <a:t>Who Decides – establish RACI discussion and governance by issue 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Consider the Stakeholders and the Human Factors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Adapt to the circumstances – </a:t>
            </a:r>
          </a:p>
          <a:p>
            <a:pPr lvl="3"/>
            <a:r>
              <a:rPr lang="en-US" dirty="0"/>
              <a:t>remain agile – </a:t>
            </a:r>
          </a:p>
          <a:p>
            <a:pPr lvl="3"/>
            <a:r>
              <a:rPr lang="en-US" dirty="0"/>
              <a:t>process feedback (learn)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Negotiate for optimal Decisions – collaborate for compromises that work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017E055-844F-4092-A902-ABB649449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01" y="104359"/>
            <a:ext cx="2000556" cy="14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16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S6 – LEARN Continuously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47" y="1326704"/>
            <a:ext cx="8654266" cy="4997039"/>
          </a:xfrm>
        </p:spPr>
        <p:txBody>
          <a:bodyPr/>
          <a:lstStyle/>
          <a:p>
            <a:pPr lvl="1"/>
            <a:r>
              <a:rPr lang="en-US" dirty="0"/>
              <a:t>Mindset of Lifetime Learning </a:t>
            </a:r>
          </a:p>
          <a:p>
            <a:pPr lvl="2"/>
            <a:r>
              <a:rPr lang="en-US" dirty="0"/>
              <a:t>Many things we know are enduring – Foundational skills </a:t>
            </a:r>
          </a:p>
          <a:p>
            <a:pPr lvl="2"/>
            <a:r>
              <a:rPr lang="en-US" dirty="0"/>
              <a:t>Other things we know are changing and are point in time skills </a:t>
            </a:r>
          </a:p>
          <a:p>
            <a:pPr lvl="2"/>
            <a:r>
              <a:rPr lang="en-US" dirty="0"/>
              <a:t>Industries are changing, Technology is changing, Professional roles are changing</a:t>
            </a:r>
          </a:p>
          <a:p>
            <a:pPr lvl="2"/>
            <a:r>
              <a:rPr lang="en-US" dirty="0"/>
              <a:t>Specialization of skills and breadth of skills are both aspects of future markets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 a Quick Learner </a:t>
            </a:r>
          </a:p>
          <a:p>
            <a:pPr lvl="2"/>
            <a:r>
              <a:rPr lang="en-US" dirty="0"/>
              <a:t>Train you mind to learn quickly – accept and embrace change</a:t>
            </a:r>
          </a:p>
          <a:p>
            <a:pPr lvl="2"/>
            <a:r>
              <a:rPr lang="en-US" dirty="0"/>
              <a:t>Be willing to be trainable – immerse yourself in new personal career growth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Find ways to learn - just in time </a:t>
            </a:r>
          </a:p>
          <a:p>
            <a:pPr lvl="2"/>
            <a:r>
              <a:rPr lang="en-US" dirty="0"/>
              <a:t>New learning processes take practice (like a sport) </a:t>
            </a:r>
          </a:p>
          <a:p>
            <a:pPr lvl="2"/>
            <a:r>
              <a:rPr lang="en-US" dirty="0"/>
              <a:t>Look to multiple ways to find training and absorb it – multi-modal delivery</a:t>
            </a:r>
          </a:p>
          <a:p>
            <a:pPr lvl="2"/>
            <a:r>
              <a:rPr lang="en-US" dirty="0"/>
              <a:t>Be market opportunity driven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88D394-D977-42B7-BF13-4564A4934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683339" y="152139"/>
            <a:ext cx="2094648" cy="167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5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S7 – Change &amp;</a:t>
            </a:r>
            <a:br>
              <a:rPr lang="en-US" dirty="0"/>
            </a:br>
            <a:r>
              <a:rPr lang="en-US" dirty="0"/>
              <a:t>		 Engagement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447" y="1772292"/>
            <a:ext cx="8654266" cy="4551451"/>
          </a:xfrm>
        </p:spPr>
        <p:txBody>
          <a:bodyPr/>
          <a:lstStyle/>
          <a:p>
            <a:pPr lvl="1"/>
            <a:r>
              <a:rPr lang="en-US" dirty="0"/>
              <a:t>Mindset of Change Management</a:t>
            </a:r>
          </a:p>
          <a:p>
            <a:pPr lvl="3"/>
            <a:r>
              <a:rPr lang="en-US" dirty="0"/>
              <a:t>Not project change – organizational Change </a:t>
            </a:r>
          </a:p>
          <a:p>
            <a:pPr lvl="3"/>
            <a:r>
              <a:rPr lang="en-US" dirty="0"/>
              <a:t>Examine evolutionary approach to change</a:t>
            </a:r>
          </a:p>
          <a:p>
            <a:pPr lvl="3"/>
            <a:r>
              <a:rPr lang="en-US" dirty="0"/>
              <a:t>Change to People, Process, Technology and Data </a:t>
            </a:r>
          </a:p>
          <a:p>
            <a:pPr lvl="3"/>
            <a:r>
              <a:rPr lang="en-US" dirty="0"/>
              <a:t>Change from enterprise, business unit, down to work steps </a:t>
            </a:r>
          </a:p>
          <a:p>
            <a:pPr lvl="3"/>
            <a:r>
              <a:rPr lang="en-US" dirty="0"/>
              <a:t>Center Change objectives around Value and Customer Experience </a:t>
            </a:r>
          </a:p>
          <a:p>
            <a:pPr lvl="1"/>
            <a:r>
              <a:rPr lang="en-US" dirty="0"/>
              <a:t>Engagement </a:t>
            </a:r>
          </a:p>
          <a:p>
            <a:pPr lvl="3"/>
            <a:r>
              <a:rPr lang="en-US" dirty="0"/>
              <a:t>Buy-In from Stakeholders</a:t>
            </a:r>
          </a:p>
          <a:p>
            <a:pPr lvl="3"/>
            <a:r>
              <a:rPr lang="en-US" dirty="0"/>
              <a:t>Emotional IQ and Stakeholder Empathy</a:t>
            </a:r>
          </a:p>
          <a:p>
            <a:pPr lvl="3"/>
            <a:r>
              <a:rPr lang="en-US" dirty="0"/>
              <a:t>Harness Conflict to focus on Value</a:t>
            </a:r>
          </a:p>
          <a:p>
            <a:pPr lvl="3"/>
            <a:r>
              <a:rPr lang="en-US" dirty="0"/>
              <a:t>Engage with collaborative Creativity of the Solution</a:t>
            </a:r>
          </a:p>
          <a:p>
            <a:pPr lvl="3"/>
            <a:r>
              <a:rPr lang="en-US" dirty="0"/>
              <a:t>Make It Fun – engagement is personal </a:t>
            </a:r>
          </a:p>
          <a:p>
            <a:pPr lvl="3"/>
            <a:r>
              <a:rPr lang="en-US" dirty="0"/>
              <a:t>Enable Virtual engagement using technology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12296B-63CB-43D6-BE78-5301E504F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173" y="138702"/>
            <a:ext cx="2798727" cy="25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61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860E7-7B66-474F-A995-6F3DD7E2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BABOK 3.0 - Competency Model v4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DF99512-0049-43DF-BF08-BCE3DACF3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3739" y="1447800"/>
            <a:ext cx="5594521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552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457200"/>
            <a:ext cx="6457184" cy="781050"/>
          </a:xfrm>
        </p:spPr>
        <p:txBody>
          <a:bodyPr/>
          <a:lstStyle/>
          <a:p>
            <a:r>
              <a:rPr lang="en-US" dirty="0"/>
              <a:t>S8  – Culture &amp; Business</a:t>
            </a:r>
            <a:br>
              <a:rPr lang="en-US" dirty="0"/>
            </a:br>
            <a:r>
              <a:rPr lang="en-US" dirty="0"/>
              <a:t>			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376737"/>
            <a:ext cx="8817101" cy="486995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Enterprise Culture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Culture ties to Strategy Objectives – Efficiency &amp; Transformation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Focus on Market Awareness – Customer centricity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Obsess over Outcomes – be purposeful but tie to that Value and Outcome orientation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Enable Innovation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New Approaches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New Mindsets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Support Social Networks 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dirty="0"/>
              <a:t>Invent new Language where appropriate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Streamline the Organization Structure – flatten where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Business Model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Transformation drives a new culture which values innovation over efficiency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Customer Value Proposition is primary – understand horizontal segmentation &amp; personas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Systems Thinking Mindset – Find Opportunities and Seize the Opportunity </a:t>
            </a:r>
          </a:p>
          <a:p>
            <a:pPr lvl="1"/>
            <a:endParaRPr lang="en-US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E79EF36-92AB-4F36-AE6F-E4CDEFA859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20093" y="110447"/>
            <a:ext cx="2134455" cy="21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572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8E8D84-64ED-43CC-8BF0-B839C7AD351E}"/>
              </a:ext>
            </a:extLst>
          </p:cNvPr>
          <p:cNvSpPr/>
          <p:nvPr/>
        </p:nvSpPr>
        <p:spPr>
          <a:xfrm>
            <a:off x="0" y="857250"/>
            <a:ext cx="9144000" cy="514345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 dirty="0">
              <a:solidFill>
                <a:srgbClr val="FFFFFF"/>
              </a:solidFill>
              <a:latin typeface="Montserrat Light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829CF8-C20D-43C6-848E-C62C05C6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347" y="1202809"/>
            <a:ext cx="7131654" cy="43433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C227E39-8049-47C8-B5D7-81986D82ABAF}"/>
              </a:ext>
            </a:extLst>
          </p:cNvPr>
          <p:cNvSpPr/>
          <p:nvPr/>
        </p:nvSpPr>
        <p:spPr>
          <a:xfrm>
            <a:off x="5144114" y="3992480"/>
            <a:ext cx="18842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FFFF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DIGITAL MINDSET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C9D002D-0B4C-48A1-A0B3-21799293FB9B}"/>
              </a:ext>
            </a:extLst>
          </p:cNvPr>
          <p:cNvSpPr/>
          <p:nvPr/>
        </p:nvSpPr>
        <p:spPr>
          <a:xfrm>
            <a:off x="4210383" y="2214525"/>
            <a:ext cx="2088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FFFF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BUSINESS ACUMEN &amp; TECHNOLOGY  FLUENCY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3353B4D-3167-4045-A9C3-62783619F590}"/>
              </a:ext>
            </a:extLst>
          </p:cNvPr>
          <p:cNvSpPr/>
          <p:nvPr/>
        </p:nvSpPr>
        <p:spPr>
          <a:xfrm>
            <a:off x="5034210" y="1133683"/>
            <a:ext cx="2331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FFFF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PRACTICE FUNDAMENTALS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2C01C8A-D56C-4DD4-8077-003405A3D4ED}"/>
              </a:ext>
            </a:extLst>
          </p:cNvPr>
          <p:cNvSpPr/>
          <p:nvPr/>
        </p:nvSpPr>
        <p:spPr>
          <a:xfrm>
            <a:off x="6919551" y="1949551"/>
            <a:ext cx="23311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FFFF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ADVANCED SKILLS &amp; KNOWLEDGE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B758EB7-B671-45A3-A03C-2D2621FDC0E7}"/>
              </a:ext>
            </a:extLst>
          </p:cNvPr>
          <p:cNvSpPr/>
          <p:nvPr/>
        </p:nvSpPr>
        <p:spPr>
          <a:xfrm>
            <a:off x="6298540" y="3193869"/>
            <a:ext cx="23311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EXPANDED ROLE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3B6191F-3F82-49BA-9AD5-CC3F3CA4CB2A}"/>
              </a:ext>
            </a:extLst>
          </p:cNvPr>
          <p:cNvSpPr txBox="1"/>
          <p:nvPr/>
        </p:nvSpPr>
        <p:spPr>
          <a:xfrm>
            <a:off x="229484" y="1005091"/>
            <a:ext cx="40086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EXPANDED ROLE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HYBRID</a:t>
            </a:r>
          </a:p>
          <a:p>
            <a:pPr marL="342900" lvl="3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Business Intelligence Analyst</a:t>
            </a:r>
          </a:p>
          <a:p>
            <a:pPr marL="342900" lvl="2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BA / Product Manager</a:t>
            </a:r>
          </a:p>
          <a:p>
            <a:pPr marL="342900" lvl="2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Digital BA / Product Owner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SPECIALIZED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Digital Product Manager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Security BA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RPA Analyst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endParaRPr lang="en-US" sz="2000" kern="0" dirty="0">
              <a:solidFill>
                <a:srgbClr val="FF8300"/>
              </a:solidFill>
              <a:latin typeface="Avenir Light" charset="0"/>
              <a:ea typeface="Avenir Light" charset="0"/>
              <a:cs typeface="Avenir Light" charset="0"/>
              <a:sym typeface="Arial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STRATEGIC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Director Marketing Analysis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000" kern="0" dirty="0">
                <a:solidFill>
                  <a:srgbClr val="FF8300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Chief Digital Officer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2000" kern="0" dirty="0">
              <a:solidFill>
                <a:srgbClr val="FF8300"/>
              </a:solidFill>
              <a:latin typeface="Avenir Light" charset="0"/>
              <a:ea typeface="Avenir Light" charset="0"/>
              <a:cs typeface="Avenir Light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44E000-7480-4752-B5E2-076872F920DD}"/>
              </a:ext>
            </a:extLst>
          </p:cNvPr>
          <p:cNvSpPr txBox="1"/>
          <p:nvPr/>
        </p:nvSpPr>
        <p:spPr>
          <a:xfrm>
            <a:off x="2845942" y="282539"/>
            <a:ext cx="6087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Evolving Business Analysis Profession - </a:t>
            </a:r>
          </a:p>
        </p:txBody>
      </p:sp>
    </p:spTree>
    <p:extLst>
      <p:ext uri="{BB962C8B-B14F-4D97-AF65-F5344CB8AC3E}">
        <p14:creationId xmlns:p14="http://schemas.microsoft.com/office/powerpoint/2010/main" val="1617544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DF6C40E-6445-42B4-AFF1-ED1353F7982D}"/>
              </a:ext>
            </a:extLst>
          </p:cNvPr>
          <p:cNvSpPr/>
          <p:nvPr/>
        </p:nvSpPr>
        <p:spPr>
          <a:xfrm>
            <a:off x="6136850" y="1526502"/>
            <a:ext cx="560696" cy="2638911"/>
          </a:xfrm>
          <a:prstGeom prst="rect">
            <a:avLst/>
          </a:prstGeom>
          <a:pattFill prst="pct90">
            <a:fgClr>
              <a:schemeClr val="bg2">
                <a:lumMod val="60000"/>
                <a:lumOff val="40000"/>
              </a:schemeClr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400" kern="0" dirty="0">
                <a:solidFill>
                  <a:srgbClr val="003E52"/>
                </a:solidFill>
                <a:latin typeface="Montserrat Light"/>
                <a:sym typeface="Arial"/>
              </a:rPr>
              <a:t>Data Science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538235B1-85E6-4674-8EB7-5D9477CDD5AA}"/>
              </a:ext>
            </a:extLst>
          </p:cNvPr>
          <p:cNvSpPr/>
          <p:nvPr/>
        </p:nvSpPr>
        <p:spPr>
          <a:xfrm>
            <a:off x="7521314" y="1526502"/>
            <a:ext cx="560696" cy="2638910"/>
          </a:xfrm>
          <a:prstGeom prst="rect">
            <a:avLst/>
          </a:prstGeom>
          <a:pattFill prst="pct90">
            <a:fgClr>
              <a:srgbClr val="00B0F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400" kern="0">
                <a:solidFill>
                  <a:srgbClr val="003E52"/>
                </a:solidFill>
                <a:latin typeface="Montserrat Light"/>
                <a:sym typeface="Arial"/>
              </a:rPr>
              <a:t>FINTECH</a:t>
            </a:r>
            <a:endParaRPr lang="en-IN" sz="1400" kern="0" dirty="0">
              <a:solidFill>
                <a:srgbClr val="003E52"/>
              </a:solidFill>
              <a:latin typeface="Montserrat Light"/>
              <a:sym typeface="Arial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97ED8C9B-2E9D-4471-9A73-A5F6F7673682}"/>
              </a:ext>
            </a:extLst>
          </p:cNvPr>
          <p:cNvSpPr/>
          <p:nvPr/>
        </p:nvSpPr>
        <p:spPr>
          <a:xfrm>
            <a:off x="6829082" y="1526502"/>
            <a:ext cx="560696" cy="2638911"/>
          </a:xfrm>
          <a:prstGeom prst="rect">
            <a:avLst/>
          </a:prstGeom>
          <a:pattFill prst="pct90">
            <a:fgClr>
              <a:srgbClr val="92D050"/>
            </a:fgClr>
            <a:bgClr>
              <a:schemeClr val="bg1"/>
            </a:bgClr>
          </a:patt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400" kern="0" dirty="0">
                <a:solidFill>
                  <a:srgbClr val="003E52"/>
                </a:solidFill>
                <a:latin typeface="Montserrat Light"/>
                <a:sym typeface="Arial"/>
              </a:rPr>
              <a:t>Connected Healthcare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AB8C743-F004-4ADB-B33E-D805CF57E188}"/>
              </a:ext>
            </a:extLst>
          </p:cNvPr>
          <p:cNvSpPr/>
          <p:nvPr/>
        </p:nvSpPr>
        <p:spPr>
          <a:xfrm>
            <a:off x="1180449" y="1526502"/>
            <a:ext cx="349501" cy="263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 dirty="0">
                <a:solidFill>
                  <a:srgbClr val="003E52"/>
                </a:solidFill>
                <a:latin typeface="Montserrat Light"/>
                <a:sym typeface="Arial"/>
              </a:rPr>
              <a:t>Robotic Process Automation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0FF47F83-5A80-415E-BCBC-672AE42860FB}"/>
              </a:ext>
            </a:extLst>
          </p:cNvPr>
          <p:cNvSpPr/>
          <p:nvPr/>
        </p:nvSpPr>
        <p:spPr>
          <a:xfrm>
            <a:off x="4851259" y="1529641"/>
            <a:ext cx="349501" cy="263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>
                <a:solidFill>
                  <a:srgbClr val="003E52"/>
                </a:solidFill>
                <a:latin typeface="Montserrat Light"/>
                <a:sym typeface="Arial"/>
              </a:rPr>
              <a:t>AR / VR</a:t>
            </a:r>
            <a:endParaRPr lang="en-IN" sz="1100" kern="0" dirty="0">
              <a:solidFill>
                <a:srgbClr val="003E52"/>
              </a:solidFill>
              <a:latin typeface="Montserrat Light"/>
              <a:sym typeface="Arial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5BFA30F1-BFC7-4A3A-BDC6-4D21635E1447}"/>
              </a:ext>
            </a:extLst>
          </p:cNvPr>
          <p:cNvSpPr/>
          <p:nvPr/>
        </p:nvSpPr>
        <p:spPr>
          <a:xfrm>
            <a:off x="4397013" y="1529641"/>
            <a:ext cx="349501" cy="263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 dirty="0">
                <a:solidFill>
                  <a:srgbClr val="003E52"/>
                </a:solidFill>
                <a:latin typeface="Montserrat Light"/>
                <a:sym typeface="Arial"/>
              </a:rPr>
              <a:t>Cyber Security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D0B64F1C-7AEA-413F-AB78-04460998505A}"/>
              </a:ext>
            </a:extLst>
          </p:cNvPr>
          <p:cNvSpPr/>
          <p:nvPr/>
        </p:nvSpPr>
        <p:spPr>
          <a:xfrm>
            <a:off x="3942767" y="1529641"/>
            <a:ext cx="349501" cy="263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 dirty="0">
                <a:solidFill>
                  <a:srgbClr val="003E52"/>
                </a:solidFill>
                <a:latin typeface="Montserrat Light"/>
                <a:sym typeface="Arial"/>
              </a:rPr>
              <a:t>Internet of Things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89A00506-14E0-4BF6-B038-C717C2420882}"/>
              </a:ext>
            </a:extLst>
          </p:cNvPr>
          <p:cNvSpPr/>
          <p:nvPr/>
        </p:nvSpPr>
        <p:spPr>
          <a:xfrm>
            <a:off x="3483611" y="1529641"/>
            <a:ext cx="349501" cy="263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>
                <a:solidFill>
                  <a:srgbClr val="003E52"/>
                </a:solidFill>
                <a:latin typeface="Montserrat Light"/>
                <a:sym typeface="Arial"/>
              </a:rPr>
              <a:t>Machine Learning</a:t>
            </a:r>
            <a:endParaRPr lang="en-IN" sz="1100" kern="0" dirty="0">
              <a:solidFill>
                <a:srgbClr val="003E52"/>
              </a:solidFill>
              <a:latin typeface="Montserrat Light"/>
              <a:sym typeface="Arial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A182E63E-8FC1-43AD-856C-7FDFB407FE2C}"/>
              </a:ext>
            </a:extLst>
          </p:cNvPr>
          <p:cNvSpPr/>
          <p:nvPr/>
        </p:nvSpPr>
        <p:spPr>
          <a:xfrm>
            <a:off x="3020191" y="1529641"/>
            <a:ext cx="349501" cy="263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>
                <a:solidFill>
                  <a:srgbClr val="003E52"/>
                </a:solidFill>
                <a:latin typeface="Montserrat Light"/>
                <a:sym typeface="Arial"/>
              </a:rPr>
              <a:t>Cognitive </a:t>
            </a:r>
            <a:endParaRPr lang="en-IN" sz="1100" kern="0" dirty="0">
              <a:solidFill>
                <a:srgbClr val="003E52"/>
              </a:solidFill>
              <a:latin typeface="Montserrat Light"/>
              <a:sym typeface="Arial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D8A3B2FA-77AF-41C5-83DC-1678C43693E9}"/>
              </a:ext>
            </a:extLst>
          </p:cNvPr>
          <p:cNvSpPr/>
          <p:nvPr/>
        </p:nvSpPr>
        <p:spPr>
          <a:xfrm>
            <a:off x="2555597" y="1529641"/>
            <a:ext cx="349501" cy="263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>
                <a:solidFill>
                  <a:srgbClr val="003E52"/>
                </a:solidFill>
                <a:latin typeface="Montserrat Light"/>
                <a:sym typeface="Arial"/>
              </a:rPr>
              <a:t>Business Analytics</a:t>
            </a:r>
            <a:endParaRPr lang="en-IN" sz="1100" kern="0" dirty="0">
              <a:solidFill>
                <a:srgbClr val="003E52"/>
              </a:solidFill>
              <a:latin typeface="Montserrat Light"/>
              <a:sym typeface="Arial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55DBC935-D360-4A31-947E-920BA9D57897}"/>
              </a:ext>
            </a:extLst>
          </p:cNvPr>
          <p:cNvSpPr/>
          <p:nvPr/>
        </p:nvSpPr>
        <p:spPr>
          <a:xfrm>
            <a:off x="2091003" y="1529641"/>
            <a:ext cx="349501" cy="263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>
                <a:solidFill>
                  <a:srgbClr val="003E52"/>
                </a:solidFill>
                <a:latin typeface="Montserrat Light"/>
                <a:sym typeface="Arial"/>
              </a:rPr>
              <a:t>Blockchain</a:t>
            </a:r>
            <a:endParaRPr lang="en-IN" sz="1100" kern="0" dirty="0">
              <a:solidFill>
                <a:srgbClr val="003E52"/>
              </a:solidFill>
              <a:latin typeface="Montserrat Light"/>
              <a:sym typeface="Arial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15FF2653-B819-4366-8FB9-8AA920C55D5D}"/>
              </a:ext>
            </a:extLst>
          </p:cNvPr>
          <p:cNvSpPr/>
          <p:nvPr/>
        </p:nvSpPr>
        <p:spPr>
          <a:xfrm>
            <a:off x="1635727" y="1529641"/>
            <a:ext cx="349501" cy="26389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 dirty="0">
                <a:solidFill>
                  <a:srgbClr val="003E52"/>
                </a:solidFill>
                <a:latin typeface="Montserrat Light"/>
                <a:sym typeface="Arial"/>
              </a:rPr>
              <a:t>Artificial Intelligence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9DE46CBC-ADE7-46EB-8CDA-10952A23F34A}"/>
              </a:ext>
            </a:extLst>
          </p:cNvPr>
          <p:cNvSpPr/>
          <p:nvPr/>
        </p:nvSpPr>
        <p:spPr>
          <a:xfrm>
            <a:off x="862906" y="4074518"/>
            <a:ext cx="7742378" cy="1555312"/>
          </a:xfrm>
          <a:prstGeom prst="rect">
            <a:avLst/>
          </a:prstGeom>
          <a:solidFill>
            <a:srgbClr val="FFDDB7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 dirty="0">
              <a:solidFill>
                <a:srgbClr val="013A55"/>
              </a:solidFill>
              <a:latin typeface="Montserrat Light"/>
              <a:sym typeface="Arial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49A0D27D-9D67-4A96-A9EF-84C9AC77BAB6}"/>
              </a:ext>
            </a:extLst>
          </p:cNvPr>
          <p:cNvCxnSpPr>
            <a:cxnSpLocks/>
          </p:cNvCxnSpPr>
          <p:nvPr/>
        </p:nvCxnSpPr>
        <p:spPr>
          <a:xfrm>
            <a:off x="5275166" y="2494684"/>
            <a:ext cx="211235" cy="0"/>
          </a:xfrm>
          <a:prstGeom prst="line">
            <a:avLst/>
          </a:prstGeom>
          <a:ln cap="rnd">
            <a:prstDash val="sys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71A6BB2B-290A-4616-AECD-7AFD2622255E}"/>
              </a:ext>
            </a:extLst>
          </p:cNvPr>
          <p:cNvSpPr txBox="1"/>
          <p:nvPr/>
        </p:nvSpPr>
        <p:spPr>
          <a:xfrm>
            <a:off x="2322362" y="973676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N" sz="1400" kern="0" dirty="0">
                <a:solidFill>
                  <a:srgbClr val="013A55"/>
                </a:solidFill>
                <a:latin typeface="Montserrat Light"/>
                <a:ea typeface="+mn-ea"/>
                <a:cs typeface="Arial"/>
                <a:sym typeface="Arial"/>
              </a:rPr>
              <a:t>Micro Credentials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478480F4-E585-4FDA-8019-01F1C0E9C982}"/>
              </a:ext>
            </a:extLst>
          </p:cNvPr>
          <p:cNvSpPr txBox="1"/>
          <p:nvPr/>
        </p:nvSpPr>
        <p:spPr>
          <a:xfrm>
            <a:off x="6400287" y="963351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N" sz="1400" kern="0" dirty="0">
                <a:solidFill>
                  <a:srgbClr val="013A55"/>
                </a:solidFill>
                <a:latin typeface="Montserrat Light"/>
                <a:ea typeface="+mn-ea"/>
                <a:cs typeface="Arial"/>
                <a:sym typeface="Arial"/>
              </a:rPr>
              <a:t>Specializations</a:t>
            </a:r>
          </a:p>
        </p:txBody>
      </p:sp>
      <p:sp>
        <p:nvSpPr>
          <p:cNvPr id="72" name="Left Brace 71">
            <a:extLst>
              <a:ext uri="{FF2B5EF4-FFF2-40B4-BE49-F238E27FC236}">
                <a16:creationId xmlns:a16="http://schemas.microsoft.com/office/drawing/2014/main" xmlns="" id="{C131B444-5B2A-4FE5-BB8F-97D91E22E7A7}"/>
              </a:ext>
            </a:extLst>
          </p:cNvPr>
          <p:cNvSpPr/>
          <p:nvPr/>
        </p:nvSpPr>
        <p:spPr>
          <a:xfrm rot="5400000">
            <a:off x="7031854" y="329909"/>
            <a:ext cx="134687" cy="213385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srgbClr val="FFFFFF"/>
              </a:solidFill>
              <a:latin typeface="Montserrat Light"/>
              <a:sym typeface="Arial"/>
            </a:endParaRPr>
          </a:p>
        </p:txBody>
      </p:sp>
      <p:sp>
        <p:nvSpPr>
          <p:cNvPr id="73" name="Left Brace 72">
            <a:extLst>
              <a:ext uri="{FF2B5EF4-FFF2-40B4-BE49-F238E27FC236}">
                <a16:creationId xmlns:a16="http://schemas.microsoft.com/office/drawing/2014/main" xmlns="" id="{DEDAE7D4-62DB-4D7A-AAEA-BB0AB3CE50E9}"/>
              </a:ext>
            </a:extLst>
          </p:cNvPr>
          <p:cNvSpPr/>
          <p:nvPr/>
        </p:nvSpPr>
        <p:spPr>
          <a:xfrm rot="5400000">
            <a:off x="3113589" y="-697753"/>
            <a:ext cx="134687" cy="42136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srgbClr val="FFFFFF"/>
              </a:solidFill>
              <a:latin typeface="Montserrat Light"/>
              <a:sym typeface="Arial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42ADDAF6-35D5-4617-A721-F8BE275FF941}"/>
              </a:ext>
            </a:extLst>
          </p:cNvPr>
          <p:cNvSpPr txBox="1"/>
          <p:nvPr/>
        </p:nvSpPr>
        <p:spPr>
          <a:xfrm rot="16200000">
            <a:off x="505428" y="2517217"/>
            <a:ext cx="10262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 dirty="0">
                <a:solidFill>
                  <a:srgbClr val="013A55"/>
                </a:solidFill>
                <a:latin typeface="Montserrat Light"/>
                <a:ea typeface="+mn-ea"/>
                <a:cs typeface="Arial"/>
                <a:sym typeface="Arial"/>
              </a:rPr>
              <a:t>Technologies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C47F9518-9F30-4CB4-8C00-B531EA5E8A3B}"/>
              </a:ext>
            </a:extLst>
          </p:cNvPr>
          <p:cNvSpPr txBox="1"/>
          <p:nvPr/>
        </p:nvSpPr>
        <p:spPr>
          <a:xfrm>
            <a:off x="5235496" y="2519485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N" sz="900" kern="0" dirty="0">
                <a:solidFill>
                  <a:srgbClr val="013A55"/>
                </a:solidFill>
                <a:latin typeface="Montserrat Light"/>
                <a:ea typeface="+mn-ea"/>
                <a:cs typeface="Arial"/>
                <a:sym typeface="Arial"/>
              </a:rPr>
              <a:t>so on…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95A8C3B9-84E8-4989-8A7C-AF2A00AB4FAB}"/>
              </a:ext>
            </a:extLst>
          </p:cNvPr>
          <p:cNvCxnSpPr>
            <a:cxnSpLocks/>
          </p:cNvCxnSpPr>
          <p:nvPr/>
        </p:nvCxnSpPr>
        <p:spPr>
          <a:xfrm>
            <a:off x="8173464" y="2494684"/>
            <a:ext cx="205553" cy="0"/>
          </a:xfrm>
          <a:prstGeom prst="line">
            <a:avLst/>
          </a:prstGeom>
          <a:ln cap="rnd">
            <a:prstDash val="sys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5BEA6CDA-A2AB-4C6D-877F-0BE3AA6EF2CC}"/>
              </a:ext>
            </a:extLst>
          </p:cNvPr>
          <p:cNvSpPr txBox="1"/>
          <p:nvPr/>
        </p:nvSpPr>
        <p:spPr>
          <a:xfrm>
            <a:off x="8106702" y="2519485"/>
            <a:ext cx="5822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IN" sz="900" kern="0" dirty="0">
                <a:solidFill>
                  <a:srgbClr val="013A55"/>
                </a:solidFill>
                <a:latin typeface="Montserrat Light"/>
                <a:ea typeface="+mn-ea"/>
                <a:cs typeface="Arial"/>
                <a:sym typeface="Arial"/>
              </a:rPr>
              <a:t>so on…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97608E16-12DC-4B53-B35B-A128F19BB69B}"/>
              </a:ext>
            </a:extLst>
          </p:cNvPr>
          <p:cNvSpPr txBox="1"/>
          <p:nvPr/>
        </p:nvSpPr>
        <p:spPr>
          <a:xfrm>
            <a:off x="3818173" y="984872"/>
            <a:ext cx="27651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900" kern="0" dirty="0">
                <a:solidFill>
                  <a:srgbClr val="013A55"/>
                </a:solidFill>
                <a:latin typeface="Montserrat Light"/>
                <a:ea typeface="+mn-ea"/>
                <a:cs typeface="Arial"/>
                <a:sym typeface="Arial"/>
              </a:rPr>
              <a:t>Combinations lead to Specializations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2DD3D3C5-703B-4B67-968B-DD64B2CAF960}"/>
              </a:ext>
            </a:extLst>
          </p:cNvPr>
          <p:cNvCxnSpPr>
            <a:cxnSpLocks/>
          </p:cNvCxnSpPr>
          <p:nvPr/>
        </p:nvCxnSpPr>
        <p:spPr>
          <a:xfrm>
            <a:off x="4070705" y="1181054"/>
            <a:ext cx="2329583" cy="0"/>
          </a:xfrm>
          <a:prstGeom prst="line">
            <a:avLst/>
          </a:prstGeom>
          <a:ln cap="rnd">
            <a:prstDash val="sysDot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2A3F9802-91E1-4E05-9986-E969672B7E11}"/>
              </a:ext>
            </a:extLst>
          </p:cNvPr>
          <p:cNvSpPr/>
          <p:nvPr/>
        </p:nvSpPr>
        <p:spPr>
          <a:xfrm>
            <a:off x="862906" y="5696674"/>
            <a:ext cx="7742378" cy="245333"/>
          </a:xfrm>
          <a:prstGeom prst="rect">
            <a:avLst/>
          </a:prstGeom>
          <a:solidFill>
            <a:srgbClr val="003E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IN" sz="1100" kern="0" dirty="0">
                <a:solidFill>
                  <a:srgbClr val="FFFFFF"/>
                </a:solidFill>
                <a:latin typeface="Montserrat Light"/>
                <a:sym typeface="Arial"/>
              </a:rPr>
              <a:t>Business Domain Expertise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xmlns="" id="{514034E3-5841-41B7-8893-6ECEF5BA5A30}"/>
              </a:ext>
            </a:extLst>
          </p:cNvPr>
          <p:cNvSpPr/>
          <p:nvPr/>
        </p:nvSpPr>
        <p:spPr>
          <a:xfrm rot="5400000">
            <a:off x="4711284" y="1737789"/>
            <a:ext cx="45719" cy="77383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200" kern="0" dirty="0">
              <a:solidFill>
                <a:srgbClr val="013A55"/>
              </a:solidFill>
              <a:latin typeface="Montserrat Light"/>
              <a:sym typeface="Arial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xmlns="" id="{CFD618B4-B4C2-47FC-BBBB-A54690258296}"/>
              </a:ext>
            </a:extLst>
          </p:cNvPr>
          <p:cNvSpPr/>
          <p:nvPr/>
        </p:nvSpPr>
        <p:spPr>
          <a:xfrm>
            <a:off x="862907" y="3876978"/>
            <a:ext cx="7740381" cy="3394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kern="0" dirty="0">
                <a:solidFill>
                  <a:srgbClr val="FFFFFF"/>
                </a:solidFill>
                <a:latin typeface="Montserrat Light"/>
                <a:sym typeface="Arial"/>
              </a:rPr>
              <a:t>Foundational Business Analysis Capabilities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800" kern="0" dirty="0">
                <a:solidFill>
                  <a:srgbClr val="FFFFFF"/>
                </a:solidFill>
                <a:latin typeface="Montserrat Light"/>
                <a:sym typeface="Arial"/>
              </a:rPr>
              <a:t>(</a:t>
            </a:r>
            <a:r>
              <a:rPr lang="en-IN" sz="800" kern="0" dirty="0">
                <a:solidFill>
                  <a:srgbClr val="FFFFFF"/>
                </a:solidFill>
                <a:latin typeface="Montserrat Light"/>
                <a:sym typeface="Arial"/>
              </a:rPr>
              <a:t>e.g. BABOK V3, Agile Extension V2 . . . )</a:t>
            </a:r>
            <a:endParaRPr lang="en-US" sz="800" kern="0" dirty="0">
              <a:solidFill>
                <a:srgbClr val="FFFFFF"/>
              </a:solidFill>
              <a:latin typeface="Montserrat Light"/>
              <a:sym typeface="Arial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F49923-088A-4C70-9B1C-0E2256B71240}"/>
              </a:ext>
            </a:extLst>
          </p:cNvPr>
          <p:cNvGrpSpPr/>
          <p:nvPr/>
        </p:nvGrpSpPr>
        <p:grpSpPr>
          <a:xfrm>
            <a:off x="968422" y="4259711"/>
            <a:ext cx="7456314" cy="196481"/>
            <a:chOff x="968422" y="3603851"/>
            <a:chExt cx="7456314" cy="19648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xmlns="" id="{1A0EBD3E-4221-45BA-BD99-287E9005CAC5}"/>
                </a:ext>
              </a:extLst>
            </p:cNvPr>
            <p:cNvSpPr/>
            <p:nvPr/>
          </p:nvSpPr>
          <p:spPr>
            <a:xfrm>
              <a:off x="1020773" y="3610651"/>
              <a:ext cx="7315200" cy="182880"/>
            </a:xfrm>
            <a:prstGeom prst="rect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000" kern="0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      </a:t>
              </a:r>
              <a:endParaRPr lang="en-US" kern="0" dirty="0">
                <a:solidFill>
                  <a:srgbClr val="FFFFFF"/>
                </a:solidFill>
                <a:latin typeface="Montserrat Light"/>
                <a:sym typeface="Arial"/>
              </a:endParaRPr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xmlns="" id="{15D6E3AA-2FE3-4D43-B963-1ECFAEAC7F20}"/>
                </a:ext>
              </a:extLst>
            </p:cNvPr>
            <p:cNvSpPr/>
            <p:nvPr/>
          </p:nvSpPr>
          <p:spPr>
            <a:xfrm>
              <a:off x="968422" y="3610651"/>
              <a:ext cx="182880" cy="182880"/>
            </a:xfrm>
            <a:prstGeom prst="ellipse">
              <a:avLst/>
            </a:prstGeom>
            <a:solidFill>
              <a:srgbClr val="FFFFFF"/>
            </a:solidFill>
            <a:ln w="34925" cap="flat">
              <a:solidFill>
                <a:srgbClr val="A6A6A6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defTabSz="13716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0" dirty="0">
                  <a:solidFill>
                    <a:srgbClr val="A6A6A6"/>
                  </a:solidFill>
                  <a:latin typeface="Roboto Cn"/>
                  <a:ea typeface="Calibri"/>
                  <a:cs typeface="Calibri"/>
                  <a:sym typeface="Calibri"/>
                </a:rPr>
                <a:t>1</a:t>
              </a:r>
              <a:endParaRPr lang="en-US" sz="1600" b="1" kern="0" dirty="0">
                <a:solidFill>
                  <a:srgbClr val="A6A6A6"/>
                </a:solidFill>
                <a:latin typeface="Roboto C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xmlns="" id="{98267D4D-7C3B-411B-824E-B24D1E58F3A6}"/>
                </a:ext>
              </a:extLst>
            </p:cNvPr>
            <p:cNvSpPr/>
            <p:nvPr/>
          </p:nvSpPr>
          <p:spPr>
            <a:xfrm rot="5400000">
              <a:off x="8287576" y="3656371"/>
              <a:ext cx="182880" cy="91440"/>
            </a:xfrm>
            <a:prstGeom prst="triangle">
              <a:avLst/>
            </a:pr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kern="0">
                <a:solidFill>
                  <a:srgbClr val="FFFFFF"/>
                </a:solidFill>
                <a:latin typeface="Montserrat Light"/>
                <a:sym typeface="Arial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7879A29E-B8BA-472E-8F08-4F35CB6FD984}"/>
                </a:ext>
              </a:extLst>
            </p:cNvPr>
            <p:cNvSpPr/>
            <p:nvPr/>
          </p:nvSpPr>
          <p:spPr>
            <a:xfrm>
              <a:off x="3452936" y="3603851"/>
              <a:ext cx="2560320" cy="196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>
                  <a:solidFill>
                    <a:srgbClr val="FFFFFF"/>
                  </a:solidFill>
                  <a:latin typeface="Nunito Sans" panose="020B0604020202020204" charset="0"/>
                  <a:sym typeface="Arial"/>
                </a:rPr>
                <a:t>Understand Strategic Imperatives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496A808-0781-4439-8ECE-4C4AE98AA433}"/>
              </a:ext>
            </a:extLst>
          </p:cNvPr>
          <p:cNvGrpSpPr/>
          <p:nvPr/>
        </p:nvGrpSpPr>
        <p:grpSpPr>
          <a:xfrm>
            <a:off x="1164698" y="4488296"/>
            <a:ext cx="7388232" cy="196481"/>
            <a:chOff x="1164698" y="3832436"/>
            <a:chExt cx="7388232" cy="19648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F62B0669-463D-4D9C-B11F-AC0339A2FBD8}"/>
                </a:ext>
              </a:extLst>
            </p:cNvPr>
            <p:cNvSpPr/>
            <p:nvPr/>
          </p:nvSpPr>
          <p:spPr>
            <a:xfrm>
              <a:off x="1262632" y="3839236"/>
              <a:ext cx="7200258" cy="182880"/>
            </a:xfrm>
            <a:prstGeom prst="rect">
              <a:avLst/>
            </a:prstGeom>
            <a:solidFill>
              <a:srgbClr val="FF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110000"/>
              </a:pPr>
              <a:endParaRPr lang="en-US" sz="1000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xmlns="" id="{6AB0DFEB-6EAF-45E3-AEAD-B98DC172B474}"/>
                </a:ext>
              </a:extLst>
            </p:cNvPr>
            <p:cNvSpPr/>
            <p:nvPr/>
          </p:nvSpPr>
          <p:spPr>
            <a:xfrm>
              <a:off x="1164698" y="3839236"/>
              <a:ext cx="182880" cy="182880"/>
            </a:xfrm>
            <a:prstGeom prst="ellipse">
              <a:avLst/>
            </a:prstGeom>
            <a:solidFill>
              <a:srgbClr val="FFFFFF"/>
            </a:solidFill>
            <a:ln w="34925" cap="flat">
              <a:solidFill>
                <a:srgbClr val="FF7171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defTabSz="13716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0" dirty="0">
                  <a:solidFill>
                    <a:srgbClr val="FF7171"/>
                  </a:solidFill>
                  <a:latin typeface="Roboto Cn"/>
                  <a:ea typeface="Calibri"/>
                  <a:cs typeface="Calibri"/>
                  <a:sym typeface="Calibri"/>
                </a:rPr>
                <a:t>2</a:t>
              </a:r>
              <a:endParaRPr lang="en-US" sz="1600" b="1" kern="0" dirty="0">
                <a:solidFill>
                  <a:srgbClr val="FF7171"/>
                </a:solidFill>
                <a:latin typeface="Roboto C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Isosceles Triangle 64">
              <a:extLst>
                <a:ext uri="{FF2B5EF4-FFF2-40B4-BE49-F238E27FC236}">
                  <a16:creationId xmlns:a16="http://schemas.microsoft.com/office/drawing/2014/main" xmlns="" id="{0E8CFDF9-F46E-4F4F-B4EB-5C19EEEE424C}"/>
                </a:ext>
              </a:extLst>
            </p:cNvPr>
            <p:cNvSpPr/>
            <p:nvPr/>
          </p:nvSpPr>
          <p:spPr>
            <a:xfrm rot="5400000">
              <a:off x="8415770" y="3884956"/>
              <a:ext cx="182880" cy="91440"/>
            </a:xfrm>
            <a:prstGeom prst="triangle">
              <a:avLst/>
            </a:prstGeom>
            <a:solidFill>
              <a:srgbClr val="FF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kern="0">
                <a:solidFill>
                  <a:srgbClr val="FFFFFF"/>
                </a:solidFill>
                <a:latin typeface="Montserrat Light"/>
                <a:sym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xmlns="" id="{89D9FA4D-A29D-4AD8-B640-29EC686CDCDB}"/>
                </a:ext>
              </a:extLst>
            </p:cNvPr>
            <p:cNvSpPr/>
            <p:nvPr/>
          </p:nvSpPr>
          <p:spPr>
            <a:xfrm>
              <a:off x="3452936" y="3832436"/>
              <a:ext cx="2560320" cy="196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>
                  <a:solidFill>
                    <a:srgbClr val="FFFFFF"/>
                  </a:solidFill>
                  <a:latin typeface="Nunito Sans" panose="020B0604020202020204" charset="0"/>
                  <a:sym typeface="Arial"/>
                </a:rPr>
                <a:t>Empathize with real Customer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5E9B37AD-D6D9-4CA4-8351-D92AA00B07FF}"/>
              </a:ext>
            </a:extLst>
          </p:cNvPr>
          <p:cNvGrpSpPr/>
          <p:nvPr/>
        </p:nvGrpSpPr>
        <p:grpSpPr>
          <a:xfrm>
            <a:off x="968362" y="4707318"/>
            <a:ext cx="7442944" cy="196481"/>
            <a:chOff x="968362" y="4051458"/>
            <a:chExt cx="7442944" cy="19648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xmlns="" id="{68D0CE8A-DDDD-452F-8178-AB356E588757}"/>
                </a:ext>
              </a:extLst>
            </p:cNvPr>
            <p:cNvSpPr/>
            <p:nvPr/>
          </p:nvSpPr>
          <p:spPr>
            <a:xfrm>
              <a:off x="1008650" y="4058258"/>
              <a:ext cx="7315200" cy="182880"/>
            </a:xfrm>
            <a:prstGeom prst="rect">
              <a:avLst/>
            </a:prstGeom>
            <a:solidFill>
              <a:srgbClr val="A68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E15B8906-0B5A-400C-9467-F644B771A4D0}"/>
                </a:ext>
              </a:extLst>
            </p:cNvPr>
            <p:cNvSpPr/>
            <p:nvPr/>
          </p:nvSpPr>
          <p:spPr>
            <a:xfrm>
              <a:off x="968362" y="4058258"/>
              <a:ext cx="182880" cy="182880"/>
            </a:xfrm>
            <a:prstGeom prst="ellipse">
              <a:avLst/>
            </a:prstGeom>
            <a:solidFill>
              <a:srgbClr val="FFFFFF"/>
            </a:solidFill>
            <a:ln w="34925" cap="flat">
              <a:solidFill>
                <a:srgbClr val="A682BC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defTabSz="13716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1" kern="0" dirty="0">
                  <a:solidFill>
                    <a:srgbClr val="A682BC"/>
                  </a:solidFill>
                  <a:latin typeface="Roboto Cn"/>
                  <a:ea typeface="Calibri"/>
                  <a:cs typeface="Calibri"/>
                  <a:sym typeface="Calibri"/>
                </a:rPr>
                <a:t>3</a:t>
              </a:r>
              <a:endParaRPr lang="en-US" sz="1600" b="1" kern="0" dirty="0">
                <a:solidFill>
                  <a:srgbClr val="A682BC"/>
                </a:solidFill>
                <a:latin typeface="Roboto C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xmlns="" id="{C01E54BA-69C6-4A10-B13D-5819D4CEEB38}"/>
                </a:ext>
              </a:extLst>
            </p:cNvPr>
            <p:cNvSpPr/>
            <p:nvPr/>
          </p:nvSpPr>
          <p:spPr>
            <a:xfrm rot="5400000">
              <a:off x="8274146" y="4103978"/>
              <a:ext cx="182880" cy="91440"/>
            </a:xfrm>
            <a:prstGeom prst="triangle">
              <a:avLst/>
            </a:prstGeom>
            <a:solidFill>
              <a:srgbClr val="A682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kern="0">
                <a:solidFill>
                  <a:srgbClr val="FFFFFF"/>
                </a:solidFill>
                <a:latin typeface="Montserrat Light"/>
                <a:sym typeface="Arial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xmlns="" id="{5C024D0E-4541-46E3-8E7D-79499A1EC10D}"/>
                </a:ext>
              </a:extLst>
            </p:cNvPr>
            <p:cNvSpPr/>
            <p:nvPr/>
          </p:nvSpPr>
          <p:spPr>
            <a:xfrm>
              <a:off x="3452936" y="4051458"/>
              <a:ext cx="2560320" cy="196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Reimagine Business Processes</a:t>
              </a:r>
              <a:endParaRPr lang="en-US" sz="1100" kern="0" dirty="0">
                <a:solidFill>
                  <a:srgbClr val="FFFFFF"/>
                </a:solidFill>
                <a:latin typeface="Nunito Sans" panose="020B0604020202020204" charset="0"/>
                <a:sym typeface="Arial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0B3D356-837B-45F5-94CD-823F153513DB}"/>
              </a:ext>
            </a:extLst>
          </p:cNvPr>
          <p:cNvGrpSpPr/>
          <p:nvPr/>
        </p:nvGrpSpPr>
        <p:grpSpPr>
          <a:xfrm>
            <a:off x="1164698" y="4924972"/>
            <a:ext cx="7382322" cy="196481"/>
            <a:chOff x="1164698" y="4269112"/>
            <a:chExt cx="7382322" cy="196481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B5877712-93AE-407A-B292-BA374111FD32}"/>
                </a:ext>
              </a:extLst>
            </p:cNvPr>
            <p:cNvSpPr/>
            <p:nvPr/>
          </p:nvSpPr>
          <p:spPr>
            <a:xfrm>
              <a:off x="1262632" y="4275912"/>
              <a:ext cx="7200258" cy="182880"/>
            </a:xfrm>
            <a:prstGeom prst="rect">
              <a:avLst/>
            </a:prstGeom>
            <a:solidFill>
              <a:srgbClr val="75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E4D1AB14-5249-4DA9-906B-FBD083E32D7E}"/>
                </a:ext>
              </a:extLst>
            </p:cNvPr>
            <p:cNvSpPr/>
            <p:nvPr/>
          </p:nvSpPr>
          <p:spPr>
            <a:xfrm>
              <a:off x="1164698" y="4275912"/>
              <a:ext cx="182880" cy="182880"/>
            </a:xfrm>
            <a:prstGeom prst="ellipse">
              <a:avLst/>
            </a:prstGeom>
            <a:solidFill>
              <a:srgbClr val="FFFFFF"/>
            </a:solidFill>
            <a:ln w="34925" cap="flat">
              <a:solidFill>
                <a:srgbClr val="757979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defTabSz="13716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>
                  <a:solidFill>
                    <a:srgbClr val="666969"/>
                  </a:solidFill>
                  <a:latin typeface="Roboto Cn"/>
                  <a:ea typeface="Calibri"/>
                  <a:cs typeface="Calibri"/>
                  <a:sym typeface="Calibri"/>
                </a:rPr>
                <a:t>4</a:t>
              </a:r>
              <a:endParaRPr lang="en-US" sz="1400" b="1" kern="0" dirty="0">
                <a:solidFill>
                  <a:srgbClr val="666969"/>
                </a:solidFill>
                <a:latin typeface="Roboto C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xmlns="" id="{E58FCED5-9717-438E-9A56-D2A8051B2727}"/>
                </a:ext>
              </a:extLst>
            </p:cNvPr>
            <p:cNvSpPr/>
            <p:nvPr/>
          </p:nvSpPr>
          <p:spPr>
            <a:xfrm rot="5400000">
              <a:off x="8409860" y="4321632"/>
              <a:ext cx="182880" cy="91440"/>
            </a:xfrm>
            <a:prstGeom prst="triangle">
              <a:avLst/>
            </a:prstGeom>
            <a:solidFill>
              <a:srgbClr val="7579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kern="0">
                <a:solidFill>
                  <a:srgbClr val="FFFFFF"/>
                </a:solidFill>
                <a:latin typeface="Montserrat Light"/>
                <a:sym typeface="Arial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4A35F59C-C231-4A62-9E99-1FE9FB8A804A}"/>
                </a:ext>
              </a:extLst>
            </p:cNvPr>
            <p:cNvSpPr/>
            <p:nvPr/>
          </p:nvSpPr>
          <p:spPr>
            <a:xfrm>
              <a:off x="3452936" y="4269112"/>
              <a:ext cx="2560320" cy="19648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Embrace Agility</a:t>
              </a:r>
              <a:endParaRPr lang="en-US" sz="1100" kern="0" dirty="0">
                <a:solidFill>
                  <a:srgbClr val="FFFFFF"/>
                </a:solidFill>
                <a:latin typeface="Nunito Sans" panose="020B0604020202020204" charset="0"/>
                <a:sym typeface="Arial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41923FA2-38BC-4DE5-BD83-A29EC180D1FC}"/>
              </a:ext>
            </a:extLst>
          </p:cNvPr>
          <p:cNvSpPr/>
          <p:nvPr/>
        </p:nvSpPr>
        <p:spPr>
          <a:xfrm>
            <a:off x="1030243" y="5152304"/>
            <a:ext cx="7315200" cy="182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kern="0" dirty="0">
              <a:solidFill>
                <a:srgbClr val="FFFFFF"/>
              </a:solidFill>
              <a:latin typeface="Montserrat Light"/>
              <a:sym typeface="Arial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xmlns="" id="{EEC2BA73-2FA8-46BB-B9BF-35313DC56773}"/>
              </a:ext>
            </a:extLst>
          </p:cNvPr>
          <p:cNvSpPr/>
          <p:nvPr/>
        </p:nvSpPr>
        <p:spPr>
          <a:xfrm>
            <a:off x="980210" y="5152304"/>
            <a:ext cx="182880" cy="182880"/>
          </a:xfrm>
          <a:prstGeom prst="ellipse">
            <a:avLst/>
          </a:prstGeom>
          <a:solidFill>
            <a:schemeClr val="bg1"/>
          </a:solidFill>
          <a:ln w="34925" cap="flat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algn="ctr" defTabSz="1371600" fontAlgn="auto" latinLnBrk="1" hangingPunct="0">
              <a:spcBef>
                <a:spcPts val="0"/>
              </a:spcBef>
              <a:spcAft>
                <a:spcPts val="0"/>
              </a:spcAft>
            </a:pPr>
            <a:r>
              <a:rPr lang="en-US" sz="900" b="1" kern="0" dirty="0">
                <a:solidFill>
                  <a:srgbClr val="746358">
                    <a:lumMod val="60000"/>
                    <a:lumOff val="40000"/>
                  </a:srgbClr>
                </a:solidFill>
                <a:latin typeface="Roboto Cn"/>
                <a:ea typeface="Calibri"/>
                <a:cs typeface="Calibri"/>
                <a:sym typeface="Calibri"/>
              </a:rPr>
              <a:t>5</a:t>
            </a:r>
            <a:endParaRPr lang="en-US" sz="1400" b="1" kern="0" dirty="0">
              <a:solidFill>
                <a:srgbClr val="746358">
                  <a:lumMod val="60000"/>
                  <a:lumOff val="40000"/>
                </a:srgbClr>
              </a:solidFill>
              <a:latin typeface="Roboto Cn"/>
              <a:ea typeface="Calibri"/>
              <a:cs typeface="Calibri"/>
              <a:sym typeface="Calibri"/>
            </a:endParaRPr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xmlns="" id="{D1C50D67-94C6-41D1-BD35-41A9C95B1A98}"/>
              </a:ext>
            </a:extLst>
          </p:cNvPr>
          <p:cNvSpPr/>
          <p:nvPr/>
        </p:nvSpPr>
        <p:spPr>
          <a:xfrm rot="5400000">
            <a:off x="8296919" y="5198024"/>
            <a:ext cx="182880" cy="91440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400" kern="0">
              <a:solidFill>
                <a:srgbClr val="FFFFFF"/>
              </a:solidFill>
              <a:latin typeface="Montserrat Light"/>
              <a:sym typeface="Arial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xmlns="" id="{9B684BBA-5C02-4F20-9EAA-8097F7F98E68}"/>
              </a:ext>
            </a:extLst>
          </p:cNvPr>
          <p:cNvSpPr/>
          <p:nvPr/>
        </p:nvSpPr>
        <p:spPr>
          <a:xfrm>
            <a:off x="3452936" y="5168525"/>
            <a:ext cx="2560320" cy="15983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100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Continuous Stakeholder Collaboration</a:t>
            </a:r>
            <a:endParaRPr lang="en-US" sz="1100" kern="0" dirty="0">
              <a:solidFill>
                <a:srgbClr val="FFFFFF"/>
              </a:solidFill>
              <a:latin typeface="Nunito Sans" panose="020B0604020202020204" charset="0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EF8B7A2-3C90-41C6-8F80-30C04C473208}"/>
              </a:ext>
            </a:extLst>
          </p:cNvPr>
          <p:cNvGrpSpPr/>
          <p:nvPr/>
        </p:nvGrpSpPr>
        <p:grpSpPr>
          <a:xfrm>
            <a:off x="948373" y="1633542"/>
            <a:ext cx="7596207" cy="196481"/>
            <a:chOff x="948372" y="988568"/>
            <a:chExt cx="7596207" cy="196481"/>
          </a:xfrm>
          <a:solidFill>
            <a:srgbClr val="61D9FF"/>
          </a:solidFill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52C9828C-66F1-4A01-A411-24B5A001EE0E}"/>
                </a:ext>
              </a:extLst>
            </p:cNvPr>
            <p:cNvSpPr/>
            <p:nvPr/>
          </p:nvSpPr>
          <p:spPr>
            <a:xfrm>
              <a:off x="1008649" y="995368"/>
              <a:ext cx="7444489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800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10E0ED83-168E-4472-83E8-E0D68E9671ED}"/>
                </a:ext>
              </a:extLst>
            </p:cNvPr>
            <p:cNvSpPr/>
            <p:nvPr/>
          </p:nvSpPr>
          <p:spPr>
            <a:xfrm>
              <a:off x="948372" y="995368"/>
              <a:ext cx="182880" cy="182880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61D9FF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defTabSz="13716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>
                  <a:solidFill>
                    <a:srgbClr val="61D9FF"/>
                  </a:solidFill>
                  <a:latin typeface="Roboto Cn"/>
                  <a:ea typeface="Calibri"/>
                  <a:cs typeface="Calibri"/>
                  <a:sym typeface="Calibri"/>
                </a:rPr>
                <a:t>7</a:t>
              </a:r>
              <a:endParaRPr lang="en-US" sz="1400" b="1" kern="0" dirty="0">
                <a:solidFill>
                  <a:srgbClr val="61D9FF"/>
                </a:solidFill>
                <a:latin typeface="Roboto C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xmlns="" id="{C8ED2303-C459-436D-8C2E-8598F5FC8497}"/>
                </a:ext>
              </a:extLst>
            </p:cNvPr>
            <p:cNvSpPr/>
            <p:nvPr/>
          </p:nvSpPr>
          <p:spPr>
            <a:xfrm rot="5400000">
              <a:off x="8407419" y="1041088"/>
              <a:ext cx="182880" cy="9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kern="0">
                <a:solidFill>
                  <a:srgbClr val="FFFFFF"/>
                </a:solidFill>
                <a:latin typeface="Montserrat Light"/>
                <a:sym typeface="Arial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D2EBAEC9-64E9-4073-B8FF-0A036D05E943}"/>
                </a:ext>
              </a:extLst>
            </p:cNvPr>
            <p:cNvSpPr/>
            <p:nvPr/>
          </p:nvSpPr>
          <p:spPr>
            <a:xfrm>
              <a:off x="3450733" y="988568"/>
              <a:ext cx="2560320" cy="1964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>
                  <a:solidFill>
                    <a:srgbClr val="FFFFFF"/>
                  </a:solidFill>
                  <a:latin typeface="Nunito Sans" panose="020B0604020202020204" charset="0"/>
                  <a:sym typeface="Arial"/>
                </a:rPr>
                <a:t>Understand Technology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1A0D9829-CE6C-42CC-83F6-D3C3E6320FD8}"/>
              </a:ext>
            </a:extLst>
          </p:cNvPr>
          <p:cNvGrpSpPr/>
          <p:nvPr/>
        </p:nvGrpSpPr>
        <p:grpSpPr>
          <a:xfrm>
            <a:off x="1170137" y="5367203"/>
            <a:ext cx="7382322" cy="182880"/>
            <a:chOff x="1164698" y="4275912"/>
            <a:chExt cx="7382322" cy="182880"/>
          </a:xfrm>
          <a:solidFill>
            <a:srgbClr val="5599B7"/>
          </a:solidFill>
        </p:grpSpPr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DD927FC6-D90B-4524-8AB6-D49585FB0CE5}"/>
                </a:ext>
              </a:extLst>
            </p:cNvPr>
            <p:cNvSpPr/>
            <p:nvPr/>
          </p:nvSpPr>
          <p:spPr>
            <a:xfrm>
              <a:off x="1262632" y="4275912"/>
              <a:ext cx="7200258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000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xmlns="" id="{9593903E-FDAA-4D03-9825-C0E49E610956}"/>
                </a:ext>
              </a:extLst>
            </p:cNvPr>
            <p:cNvSpPr/>
            <p:nvPr/>
          </p:nvSpPr>
          <p:spPr>
            <a:xfrm>
              <a:off x="1164698" y="4275912"/>
              <a:ext cx="182880" cy="182880"/>
            </a:xfrm>
            <a:prstGeom prst="ellipse">
              <a:avLst/>
            </a:prstGeom>
            <a:solidFill>
              <a:schemeClr val="bg1"/>
            </a:solidFill>
            <a:ln w="34925" cap="flat">
              <a:solidFill>
                <a:srgbClr val="5599B7"/>
              </a:solidFill>
              <a:prstDash val="solid"/>
              <a:miter lim="8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algn="ctr" defTabSz="1371600" fontAlgn="auto" latinLnBrk="1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kern="0" dirty="0">
                  <a:solidFill>
                    <a:srgbClr val="5599B7"/>
                  </a:solidFill>
                  <a:latin typeface="Roboto Cn"/>
                  <a:ea typeface="Calibri"/>
                  <a:cs typeface="Calibri"/>
                  <a:sym typeface="Calibri"/>
                </a:rPr>
                <a:t>6</a:t>
              </a:r>
              <a:endParaRPr lang="en-US" sz="1400" b="1" kern="0" dirty="0">
                <a:solidFill>
                  <a:srgbClr val="5599B7"/>
                </a:solidFill>
                <a:latin typeface="Roboto Cn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Isosceles Triangle 96">
              <a:extLst>
                <a:ext uri="{FF2B5EF4-FFF2-40B4-BE49-F238E27FC236}">
                  <a16:creationId xmlns:a16="http://schemas.microsoft.com/office/drawing/2014/main" xmlns="" id="{A0A066CA-7AB4-455D-9DF4-4CAACABE4ABB}"/>
                </a:ext>
              </a:extLst>
            </p:cNvPr>
            <p:cNvSpPr/>
            <p:nvPr/>
          </p:nvSpPr>
          <p:spPr>
            <a:xfrm rot="5400000">
              <a:off x="8409860" y="4321632"/>
              <a:ext cx="182880" cy="9144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sz="1400" kern="0">
                <a:solidFill>
                  <a:srgbClr val="FFFFFF"/>
                </a:solidFill>
                <a:latin typeface="Montserrat Light"/>
                <a:sym typeface="Arial"/>
              </a:endParaRP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xmlns="" id="{23194A77-C532-484D-A111-7C220EBD2A17}"/>
                </a:ext>
              </a:extLst>
            </p:cNvPr>
            <p:cNvSpPr/>
            <p:nvPr/>
          </p:nvSpPr>
          <p:spPr>
            <a:xfrm>
              <a:off x="3466510" y="4284721"/>
              <a:ext cx="2560320" cy="15395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100" kern="0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Drive Evidence Based Decision</a:t>
              </a:r>
              <a:endParaRPr lang="en-US" sz="1100" kern="0" dirty="0">
                <a:solidFill>
                  <a:srgbClr val="FFFFFF"/>
                </a:solidFill>
                <a:latin typeface="Nunito Sans" panose="020B060402020202020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9309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12" y="457200"/>
            <a:ext cx="6457184" cy="781050"/>
          </a:xfrm>
        </p:spPr>
        <p:txBody>
          <a:bodyPr/>
          <a:lstStyle/>
          <a:p>
            <a:r>
              <a:rPr lang="en-US" dirty="0"/>
              <a:t>Career Architecture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212" y="1376737"/>
            <a:ext cx="8817101" cy="4869951"/>
          </a:xfrm>
        </p:spPr>
        <p:txBody>
          <a:bodyPr/>
          <a:lstStyle/>
          <a:p>
            <a:pPr marL="234950" lvl="1" indent="0">
              <a:buNone/>
            </a:pP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xmlns="" id="{68CB9BB3-E959-43C1-AC37-549572FB63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111543"/>
              </p:ext>
            </p:extLst>
          </p:nvPr>
        </p:nvGraphicFramePr>
        <p:xfrm>
          <a:off x="1077072" y="1612472"/>
          <a:ext cx="7304927" cy="4434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411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234450" y="1432750"/>
            <a:ext cx="2046300" cy="398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The Business Analyst of the Future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090625" y="1432750"/>
            <a:ext cx="5596200" cy="276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dirty="0"/>
              <a:t>The business analyst of tomorrow brings </a:t>
            </a:r>
            <a:r>
              <a:rPr lang="en-US" sz="1400" b="1" dirty="0">
                <a:solidFill>
                  <a:srgbClr val="FF8300"/>
                </a:solidFill>
              </a:rPr>
              <a:t>more than a business or systems perspective, they represent the customer </a:t>
            </a:r>
            <a:r>
              <a:rPr lang="en-US" dirty="0"/>
              <a:t>and connect solutions to their needs.</a:t>
            </a:r>
          </a:p>
        </p:txBody>
      </p:sp>
      <p:sp>
        <p:nvSpPr>
          <p:cNvPr id="153" name="Shape 153"/>
          <p:cNvSpPr/>
          <p:nvPr/>
        </p:nvSpPr>
        <p:spPr>
          <a:xfrm>
            <a:off x="5031487" y="3133954"/>
            <a:ext cx="1660800" cy="1660800"/>
          </a:xfrm>
          <a:prstGeom prst="ellipse">
            <a:avLst/>
          </a:prstGeom>
          <a:solidFill>
            <a:srgbClr val="FF83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kern="0" dirty="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rPr>
              <a:t>SKILLS</a:t>
            </a:r>
            <a:endParaRPr lang="en" sz="1200" b="1" kern="0" dirty="0">
              <a:solidFill>
                <a:srgbClr val="FFFFFF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0" name="Shape 124"/>
          <p:cNvSpPr txBox="1">
            <a:spLocks noGrp="1"/>
          </p:cNvSpPr>
          <p:nvPr>
            <p:ph type="sldNum" idx="12"/>
          </p:nvPr>
        </p:nvSpPr>
        <p:spPr>
          <a:xfrm>
            <a:off x="8556783" y="560710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z="1000" kern="0">
                <a:solidFill>
                  <a:srgbClr val="FF8300"/>
                </a:solidFill>
                <a:latin typeface="Roboto Cn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en" sz="1000" kern="0" dirty="0">
              <a:solidFill>
                <a:srgbClr val="FF8300"/>
              </a:solidFill>
              <a:latin typeface="Roboto Cn"/>
              <a:cs typeface="Arial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0276" y="2753755"/>
            <a:ext cx="21812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003E52"/>
                </a:solidFill>
                <a:latin typeface="Montserrat Light"/>
                <a:cs typeface="Arial"/>
                <a:sym typeface="Arial"/>
              </a:rPr>
              <a:t>CUSTOMER FOCUSED</a:t>
            </a:r>
            <a:r>
              <a:rPr lang="en-US" sz="1000" b="1" kern="0" dirty="0">
                <a:solidFill>
                  <a:srgbClr val="6785C1"/>
                </a:solidFill>
                <a:latin typeface="Montserrat Light"/>
                <a:cs typeface="Arial"/>
                <a:sym typeface="Arial"/>
              </a:rPr>
              <a:t/>
            </a:r>
            <a:br>
              <a:rPr lang="en-US" sz="1000" b="1" kern="0" dirty="0">
                <a:solidFill>
                  <a:srgbClr val="6785C1"/>
                </a:solidFill>
                <a:latin typeface="Montserrat Light"/>
                <a:cs typeface="Arial"/>
                <a:sym typeface="Arial"/>
              </a:rPr>
            </a:br>
            <a:r>
              <a:rPr lang="en-US" sz="1000" kern="0" dirty="0">
                <a:solidFill>
                  <a:sysClr val="windowText" lastClr="000000"/>
                </a:solidFill>
                <a:latin typeface="Montserrat Light"/>
                <a:cs typeface="Arial"/>
                <a:sym typeface="Arial"/>
              </a:rPr>
              <a:t>Understands the business customer</a:t>
            </a:r>
            <a:endParaRPr lang="en-US" sz="800" kern="0" dirty="0">
              <a:solidFill>
                <a:sysClr val="windowText" lastClr="000000"/>
              </a:solidFill>
              <a:latin typeface="Montserrat Light"/>
              <a:cs typeface="Arial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4943" y="2793513"/>
            <a:ext cx="2276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003E52"/>
                </a:solidFill>
                <a:latin typeface="Montserrat Light"/>
                <a:cs typeface="Arial"/>
                <a:sym typeface="Arial"/>
              </a:rPr>
              <a:t>EMPATHETIC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Montserrat Light"/>
                <a:cs typeface="Arial"/>
                <a:sym typeface="Arial"/>
              </a:rPr>
              <a:t>With the customer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98081" y="2375930"/>
            <a:ext cx="1807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003E52"/>
                </a:solidFill>
                <a:latin typeface="Montserrat Light"/>
                <a:cs typeface="Arial"/>
                <a:sym typeface="Arial"/>
              </a:rPr>
              <a:t>BIG-PICTURE MINDED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Montserrat Light"/>
                <a:cs typeface="Arial"/>
                <a:sym typeface="Arial"/>
              </a:rPr>
              <a:t>Holistic Solutions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29951" y="3547059"/>
            <a:ext cx="17490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003E52"/>
                </a:solidFill>
                <a:latin typeface="Montserrat Light"/>
                <a:cs typeface="Arial"/>
                <a:sym typeface="Arial"/>
              </a:rPr>
              <a:t>TECH SAVVY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Montserrat Light"/>
                <a:cs typeface="Arial"/>
                <a:sym typeface="Arial"/>
              </a:rPr>
              <a:t>Understands the application of technology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9035" y="5100001"/>
            <a:ext cx="265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003E52"/>
                </a:solidFill>
                <a:latin typeface="Montserrat Light"/>
                <a:cs typeface="Arial"/>
                <a:sym typeface="Arial"/>
              </a:rPr>
              <a:t>INNOVATIVE</a:t>
            </a:r>
            <a:endParaRPr lang="en-US" sz="1000" kern="0" dirty="0">
              <a:solidFill>
                <a:srgbClr val="003E52"/>
              </a:solidFill>
              <a:latin typeface="Montserrat Light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Montserrat Light"/>
                <a:cs typeface="Arial"/>
                <a:sym typeface="Arial"/>
              </a:rPr>
              <a:t>Within the enterprise</a:t>
            </a:r>
            <a:endParaRPr lang="en-US" sz="800" kern="0" dirty="0">
              <a:solidFill>
                <a:sysClr val="windowText" lastClr="000000"/>
              </a:solidFill>
              <a:latin typeface="Montserrat Light"/>
              <a:cs typeface="Arial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97803" y="4633355"/>
            <a:ext cx="2659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003E52"/>
                </a:solidFill>
                <a:latin typeface="Montserrat Light"/>
                <a:cs typeface="Arial"/>
                <a:sym typeface="Arial"/>
              </a:rPr>
              <a:t>COLLABORATIVE</a:t>
            </a:r>
            <a:endParaRPr lang="en-US" sz="1000" kern="0" dirty="0">
              <a:solidFill>
                <a:srgbClr val="003E52"/>
              </a:solidFill>
              <a:latin typeface="Montserrat Light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Montserrat Light"/>
                <a:cs typeface="Arial"/>
                <a:sym typeface="Arial"/>
              </a:rPr>
              <a:t>Engages all stakeholders</a:t>
            </a:r>
            <a:endParaRPr lang="en-US" sz="800" kern="0" dirty="0">
              <a:solidFill>
                <a:sysClr val="windowText" lastClr="000000"/>
              </a:solidFill>
              <a:latin typeface="Montserrat Light"/>
              <a:cs typeface="Arial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7042" y="4353955"/>
            <a:ext cx="2095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003E52"/>
                </a:solidFill>
                <a:latin typeface="Montserrat Light"/>
                <a:cs typeface="Arial"/>
                <a:sym typeface="Arial"/>
              </a:rPr>
              <a:t>FLEXIBLE</a:t>
            </a:r>
            <a:endParaRPr lang="en-US" sz="1000" kern="0" dirty="0">
              <a:solidFill>
                <a:srgbClr val="003E52"/>
              </a:solidFill>
              <a:latin typeface="Montserrat Light"/>
              <a:cs typeface="Arial"/>
              <a:sym typeface="Arial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Montserrat Light"/>
                <a:cs typeface="Arial"/>
                <a:sym typeface="Arial"/>
              </a:rPr>
              <a:t>In the techniques that are used and artifacts produced </a:t>
            </a:r>
            <a:endParaRPr lang="en-US" sz="800" kern="0" dirty="0">
              <a:solidFill>
                <a:sysClr val="windowText" lastClr="000000"/>
              </a:solidFill>
              <a:latin typeface="Montserrat Light"/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4378" y="354581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kern="0" dirty="0">
                <a:solidFill>
                  <a:srgbClr val="003E52"/>
                </a:solidFill>
                <a:latin typeface="Montserrat Light"/>
                <a:cs typeface="Arial"/>
                <a:sym typeface="Arial"/>
              </a:rPr>
              <a:t>STRATEGIC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0" dirty="0">
                <a:solidFill>
                  <a:sysClr val="windowText" lastClr="000000"/>
                </a:solidFill>
                <a:latin typeface="Montserrat Light"/>
                <a:cs typeface="Arial"/>
                <a:sym typeface="Arial"/>
              </a:rPr>
              <a:t> Examine the business model </a:t>
            </a:r>
            <a:endParaRPr lang="en-US" sz="800" kern="0" dirty="0">
              <a:solidFill>
                <a:sysClr val="windowText" lastClr="000000"/>
              </a:solidFill>
              <a:latin typeface="Montserrat Light"/>
              <a:cs typeface="Arial"/>
              <a:sym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43562" y="2815301"/>
            <a:ext cx="2425148" cy="2215806"/>
            <a:chOff x="4643562" y="1958051"/>
            <a:chExt cx="2425148" cy="2215806"/>
          </a:xfrm>
        </p:grpSpPr>
        <p:cxnSp>
          <p:nvCxnSpPr>
            <p:cNvPr id="157" name="Shape 157"/>
            <p:cNvCxnSpPr>
              <a:cxnSpLocks/>
            </p:cNvCxnSpPr>
            <p:nvPr/>
          </p:nvCxnSpPr>
          <p:spPr>
            <a:xfrm>
              <a:off x="6292951" y="3116654"/>
              <a:ext cx="775759" cy="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</p:spPr>
        </p:cxnSp>
        <p:cxnSp>
          <p:nvCxnSpPr>
            <p:cNvPr id="20" name="Shape 157"/>
            <p:cNvCxnSpPr>
              <a:cxnSpLocks/>
            </p:cNvCxnSpPr>
            <p:nvPr/>
          </p:nvCxnSpPr>
          <p:spPr>
            <a:xfrm flipH="1">
              <a:off x="4643562" y="3116654"/>
              <a:ext cx="789332" cy="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</p:spPr>
        </p:cxnSp>
        <p:cxnSp>
          <p:nvCxnSpPr>
            <p:cNvPr id="22" name="Shape 157"/>
            <p:cNvCxnSpPr>
              <a:cxnSpLocks/>
            </p:cNvCxnSpPr>
            <p:nvPr/>
          </p:nvCxnSpPr>
          <p:spPr>
            <a:xfrm rot="5400000">
              <a:off x="5483045" y="3785978"/>
              <a:ext cx="775759" cy="0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</p:spPr>
        </p:cxnSp>
        <p:cxnSp>
          <p:nvCxnSpPr>
            <p:cNvPr id="23" name="Shape 157"/>
            <p:cNvCxnSpPr>
              <a:cxnSpLocks/>
            </p:cNvCxnSpPr>
            <p:nvPr/>
          </p:nvCxnSpPr>
          <p:spPr>
            <a:xfrm flipV="1">
              <a:off x="5870925" y="1958051"/>
              <a:ext cx="0" cy="826276"/>
            </a:xfrm>
            <a:prstGeom prst="straightConnector1">
              <a:avLst/>
            </a:prstGeom>
            <a:noFill/>
            <a:ln w="19050" cap="flat" cmpd="sng">
              <a:solidFill>
                <a:schemeClr val="tx2"/>
              </a:solidFill>
              <a:prstDash val="solid"/>
              <a:round/>
              <a:headEnd type="oval" w="med" len="med"/>
              <a:tailEnd type="triangle" w="med" len="med"/>
            </a:ln>
          </p:spPr>
        </p:cxnSp>
      </p:grpSp>
      <p:cxnSp>
        <p:nvCxnSpPr>
          <p:cNvPr id="28" name="Shape 157"/>
          <p:cNvCxnSpPr>
            <a:cxnSpLocks/>
          </p:cNvCxnSpPr>
          <p:nvPr/>
        </p:nvCxnSpPr>
        <p:spPr>
          <a:xfrm rot="2700000">
            <a:off x="6037514" y="4480859"/>
            <a:ext cx="775759" cy="0"/>
          </a:xfrm>
          <a:prstGeom prst="straightConnector1">
            <a:avLst/>
          </a:prstGeom>
          <a:noFill/>
          <a:ln w="19050" cap="flat" cmpd="sng">
            <a:solidFill>
              <a:schemeClr val="tx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29" name="Shape 157"/>
          <p:cNvCxnSpPr>
            <a:cxnSpLocks/>
          </p:cNvCxnSpPr>
          <p:nvPr/>
        </p:nvCxnSpPr>
        <p:spPr>
          <a:xfrm rot="2700000" flipH="1">
            <a:off x="4898230" y="3427289"/>
            <a:ext cx="789332" cy="0"/>
          </a:xfrm>
          <a:prstGeom prst="straightConnector1">
            <a:avLst/>
          </a:prstGeom>
          <a:noFill/>
          <a:ln w="19050" cap="flat" cmpd="sng">
            <a:solidFill>
              <a:schemeClr val="tx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30" name="Shape 157"/>
          <p:cNvCxnSpPr>
            <a:cxnSpLocks/>
          </p:cNvCxnSpPr>
          <p:nvPr/>
        </p:nvCxnSpPr>
        <p:spPr>
          <a:xfrm rot="8100000">
            <a:off x="4950539" y="4474497"/>
            <a:ext cx="775759" cy="0"/>
          </a:xfrm>
          <a:prstGeom prst="straightConnector1">
            <a:avLst/>
          </a:prstGeom>
          <a:noFill/>
          <a:ln w="19050" cap="flat" cmpd="sng">
            <a:solidFill>
              <a:schemeClr val="tx2"/>
            </a:solidFill>
            <a:prstDash val="solid"/>
            <a:round/>
            <a:headEnd type="oval" w="med" len="med"/>
            <a:tailEnd type="triangle" w="med" len="med"/>
          </a:ln>
        </p:spPr>
      </p:cxnSp>
      <p:cxnSp>
        <p:nvCxnSpPr>
          <p:cNvPr id="31" name="Shape 157"/>
          <p:cNvCxnSpPr>
            <a:cxnSpLocks/>
          </p:cNvCxnSpPr>
          <p:nvPr/>
        </p:nvCxnSpPr>
        <p:spPr>
          <a:xfrm rot="8100000" flipH="1">
            <a:off x="6040786" y="3385635"/>
            <a:ext cx="869627" cy="0"/>
          </a:xfrm>
          <a:prstGeom prst="straightConnector1">
            <a:avLst/>
          </a:prstGeom>
          <a:noFill/>
          <a:ln w="19050" cap="flat" cmpd="sng">
            <a:solidFill>
              <a:schemeClr val="tx2"/>
            </a:solidFill>
            <a:prstDash val="solid"/>
            <a:round/>
            <a:headEnd type="oval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10843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234450" y="295114"/>
            <a:ext cx="2046300" cy="5118636"/>
          </a:xfrm>
          <a:prstGeom prst="rect">
            <a:avLst/>
          </a:prstGeom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sz="2800" dirty="0"/>
              <a:t>Digital </a:t>
            </a:r>
            <a:br>
              <a:rPr lang="en-US" sz="2800" dirty="0"/>
            </a:br>
            <a:r>
              <a:rPr lang="en-US" sz="2800" dirty="0"/>
              <a:t>BA</a:t>
            </a:r>
            <a:br>
              <a:rPr lang="en-US" sz="2800" dirty="0"/>
            </a:br>
            <a:r>
              <a:rPr lang="en-US" sz="2800" dirty="0"/>
              <a:t>“hard”</a:t>
            </a:r>
            <a:br>
              <a:rPr lang="en-US" sz="2800" dirty="0"/>
            </a:br>
            <a:r>
              <a:rPr lang="en-US" sz="2800" dirty="0"/>
              <a:t>skills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3C5AB65-B71C-45F7-A42F-36399ACDCB9B}"/>
              </a:ext>
            </a:extLst>
          </p:cNvPr>
          <p:cNvGrpSpPr/>
          <p:nvPr/>
        </p:nvGrpSpPr>
        <p:grpSpPr>
          <a:xfrm>
            <a:off x="1950721" y="87086"/>
            <a:ext cx="6461760" cy="6191794"/>
            <a:chOff x="3217252" y="-6247"/>
            <a:chExt cx="5120640" cy="5120640"/>
          </a:xfrm>
        </p:grpSpPr>
        <p:sp>
          <p:nvSpPr>
            <p:cNvPr id="2" name="Oval 1"/>
            <p:cNvSpPr/>
            <p:nvPr/>
          </p:nvSpPr>
          <p:spPr>
            <a:xfrm>
              <a:off x="3217252" y="-6247"/>
              <a:ext cx="5120640" cy="5120640"/>
            </a:xfrm>
            <a:prstGeom prst="ellipse">
              <a:avLst/>
            </a:prstGeom>
            <a:solidFill>
              <a:schemeClr val="tx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0BECC41A-6069-4CA2-AEBC-7B9D3CC88331}"/>
                </a:ext>
              </a:extLst>
            </p:cNvPr>
            <p:cNvGrpSpPr/>
            <p:nvPr/>
          </p:nvGrpSpPr>
          <p:grpSpPr>
            <a:xfrm>
              <a:off x="5086433" y="175366"/>
              <a:ext cx="1410963" cy="1410963"/>
              <a:chOff x="3669909" y="1148495"/>
              <a:chExt cx="1410963" cy="1410963"/>
            </a:xfrm>
          </p:grpSpPr>
          <p:sp>
            <p:nvSpPr>
              <p:cNvPr id="19" name="Shape 252"/>
              <p:cNvSpPr/>
              <p:nvPr/>
            </p:nvSpPr>
            <p:spPr>
              <a:xfrm>
                <a:off x="3669909" y="1148495"/>
                <a:ext cx="1410963" cy="1410963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/>
                </a:r>
                <a:b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</a:br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Understand Strategic Imperatives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178049" y="1280824"/>
                <a:ext cx="331001" cy="341075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algn="ctr" defTabSz="1371600"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A6A6A6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1</a:t>
                </a:r>
                <a:endParaRPr lang="en-US" sz="3200" b="1" dirty="0">
                  <a:solidFill>
                    <a:srgbClr val="A6A6A6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FFFC7AF4-FCD2-472C-BB51-A8A0292CB4E7}"/>
                </a:ext>
              </a:extLst>
            </p:cNvPr>
            <p:cNvGrpSpPr/>
            <p:nvPr/>
          </p:nvGrpSpPr>
          <p:grpSpPr>
            <a:xfrm>
              <a:off x="6384055" y="791865"/>
              <a:ext cx="1410963" cy="1410963"/>
              <a:chOff x="5048993" y="349641"/>
              <a:chExt cx="1410963" cy="1410963"/>
            </a:xfrm>
          </p:grpSpPr>
          <p:sp>
            <p:nvSpPr>
              <p:cNvPr id="20" name="Shape 253"/>
              <p:cNvSpPr/>
              <p:nvPr/>
            </p:nvSpPr>
            <p:spPr>
              <a:xfrm>
                <a:off x="5048993" y="349641"/>
                <a:ext cx="1410963" cy="1410963"/>
              </a:xfrm>
              <a:prstGeom prst="ellipse">
                <a:avLst/>
              </a:prstGeom>
              <a:solidFill>
                <a:srgbClr val="FF7171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1000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  <a:p>
                <a:pPr algn="ctr">
                  <a:spcBef>
                    <a:spcPts val="0"/>
                  </a:spcBef>
                </a:pPr>
                <a:endParaRPr sz="1000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  <a:p>
                <a:pPr lvl="0" algn="ctr">
                  <a:buClr>
                    <a:schemeClr val="dk1"/>
                  </a:buClr>
                  <a:buSzPct val="110000"/>
                </a:pPr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Customer</a:t>
                </a:r>
              </a:p>
              <a:p>
                <a:pPr lvl="0" algn="ctr">
                  <a:buClr>
                    <a:schemeClr val="dk1"/>
                  </a:buClr>
                  <a:buSzPct val="110000"/>
                </a:pPr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Experience 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5588973" y="497754"/>
                <a:ext cx="331001" cy="341075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algn="ctr" defTabSz="1371600"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FF7171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2</a:t>
                </a:r>
                <a:endParaRPr lang="en-US" sz="3200" b="1" dirty="0">
                  <a:solidFill>
                    <a:srgbClr val="FF7171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981789D7-A545-45D7-81B6-45935DD236E6}"/>
                </a:ext>
              </a:extLst>
            </p:cNvPr>
            <p:cNvGrpSpPr/>
            <p:nvPr/>
          </p:nvGrpSpPr>
          <p:grpSpPr>
            <a:xfrm>
              <a:off x="6709613" y="2195346"/>
              <a:ext cx="1410963" cy="1410963"/>
              <a:chOff x="6443181" y="1124642"/>
              <a:chExt cx="1410963" cy="1410963"/>
            </a:xfrm>
          </p:grpSpPr>
          <p:sp>
            <p:nvSpPr>
              <p:cNvPr id="21" name="Shape 254"/>
              <p:cNvSpPr/>
              <p:nvPr/>
            </p:nvSpPr>
            <p:spPr>
              <a:xfrm>
                <a:off x="6443181" y="1124642"/>
                <a:ext cx="1410963" cy="1410963"/>
              </a:xfrm>
              <a:prstGeom prst="ellipse">
                <a:avLst/>
              </a:prstGeom>
              <a:solidFill>
                <a:srgbClr val="A682BC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algn="ctr">
                  <a:spcBef>
                    <a:spcPts val="0"/>
                  </a:spcBef>
                </a:pPr>
                <a:endParaRPr sz="1000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  <a:p>
                <a:pPr algn="ctr">
                  <a:spcBef>
                    <a:spcPts val="0"/>
                  </a:spcBef>
                </a:pPr>
                <a:endParaRPr sz="1000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  <a:p>
                <a:pPr lvl="0" algn="ctr"/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Reimagine Business Processes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990092" y="1277099"/>
                <a:ext cx="331001" cy="341075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algn="ctr" defTabSz="1371600"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A682BC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3</a:t>
                </a:r>
                <a:endParaRPr lang="en-US" sz="3200" b="1" dirty="0">
                  <a:solidFill>
                    <a:srgbClr val="A682BC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799C0AD-BF7F-4E89-A8AA-1094435A79D7}"/>
                </a:ext>
              </a:extLst>
            </p:cNvPr>
            <p:cNvGrpSpPr/>
            <p:nvPr/>
          </p:nvGrpSpPr>
          <p:grpSpPr>
            <a:xfrm>
              <a:off x="5826115" y="3318964"/>
              <a:ext cx="1410963" cy="1410963"/>
              <a:chOff x="6404883" y="2640658"/>
              <a:chExt cx="1410963" cy="1410963"/>
            </a:xfrm>
            <a:solidFill>
              <a:srgbClr val="757979"/>
            </a:solidFill>
          </p:grpSpPr>
          <p:sp>
            <p:nvSpPr>
              <p:cNvPr id="24" name="Shape 254"/>
              <p:cNvSpPr/>
              <p:nvPr/>
            </p:nvSpPr>
            <p:spPr>
              <a:xfrm>
                <a:off x="6404883" y="2640658"/>
                <a:ext cx="1410963" cy="14109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1000" dirty="0">
                    <a:solidFill>
                      <a:schemeClr val="bg1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/>
                </a:r>
                <a:br>
                  <a:rPr lang="en-US" sz="1000" dirty="0">
                    <a:solidFill>
                      <a:schemeClr val="bg1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</a:br>
                <a:r>
                  <a:rPr lang="en-US" sz="1000" dirty="0">
                    <a:solidFill>
                      <a:schemeClr val="bg1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Embrace Agility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6944863" y="2796211"/>
                <a:ext cx="331001" cy="341075"/>
              </a:xfrm>
              <a:prstGeom prst="ellipse">
                <a:avLst/>
              </a:prstGeom>
              <a:solidFill>
                <a:schemeClr val="bg1"/>
              </a:solidFill>
              <a:ln w="5715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algn="ctr" defTabSz="1371600"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757979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4</a:t>
                </a:r>
                <a:endParaRPr lang="en-US" sz="3200" b="1" dirty="0">
                  <a:solidFill>
                    <a:srgbClr val="757979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0D2CFE20-387F-465E-ABED-09EFC06D04D6}"/>
                </a:ext>
              </a:extLst>
            </p:cNvPr>
            <p:cNvGrpSpPr/>
            <p:nvPr/>
          </p:nvGrpSpPr>
          <p:grpSpPr>
            <a:xfrm>
              <a:off x="4369135" y="3318963"/>
              <a:ext cx="1410963" cy="1410963"/>
              <a:chOff x="5048993" y="3385896"/>
              <a:chExt cx="1410963" cy="1410963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2" name="Shape 255"/>
              <p:cNvSpPr/>
              <p:nvPr/>
            </p:nvSpPr>
            <p:spPr>
              <a:xfrm>
                <a:off x="5048993" y="3385896"/>
                <a:ext cx="1410963" cy="1410963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/>
                <a:endParaRPr lang="en-US" sz="1000" dirty="0">
                  <a:solidFill>
                    <a:srgbClr val="FFFFFF"/>
                  </a:solidFill>
                  <a:latin typeface="Nirmala UI Semilight" panose="020B0402040204020203" pitchFamily="34" charset="0"/>
                  <a:ea typeface="Nunito Sans"/>
                  <a:cs typeface="Nirmala UI Semilight" panose="020B0402040204020203" pitchFamily="34" charset="0"/>
                  <a:sym typeface="Nunito Sans"/>
                </a:endParaRPr>
              </a:p>
              <a:p>
                <a:pPr lvl="0" algn="ctr"/>
                <a:endParaRPr lang="en-US" sz="1000" dirty="0">
                  <a:solidFill>
                    <a:srgbClr val="FFFFFF"/>
                  </a:solidFill>
                  <a:latin typeface="Nirmala UI Semilight" panose="020B0402040204020203" pitchFamily="34" charset="0"/>
                  <a:ea typeface="Nunito Sans"/>
                  <a:cs typeface="Nirmala UI Semilight" panose="020B0402040204020203" pitchFamily="34" charset="0"/>
                  <a:sym typeface="Nunito Sans"/>
                </a:endParaRPr>
              </a:p>
              <a:p>
                <a:pPr lvl="0" algn="ctr"/>
                <a:endParaRPr lang="en-US" sz="1000" dirty="0">
                  <a:solidFill>
                    <a:srgbClr val="FFFFFF"/>
                  </a:solidFill>
                  <a:latin typeface="Nirmala UI Semilight" panose="020B0402040204020203" pitchFamily="34" charset="0"/>
                  <a:ea typeface="Nunito Sans"/>
                  <a:cs typeface="Nirmala UI Semilight" panose="020B0402040204020203" pitchFamily="34" charset="0"/>
                  <a:sym typeface="Nunito Sans"/>
                </a:endParaRPr>
              </a:p>
              <a:p>
                <a:pPr lvl="0" algn="ctr"/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Continuous Stakeholder Collaboration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588971" y="3548521"/>
                <a:ext cx="331001" cy="341075"/>
              </a:xfrm>
              <a:prstGeom prst="ellipse">
                <a:avLst/>
              </a:prstGeom>
              <a:solidFill>
                <a:schemeClr val="bg1"/>
              </a:solidFill>
              <a:ln w="5715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algn="ctr" defTabSz="1371600"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chemeClr val="accent3">
                        <a:lumMod val="75000"/>
                      </a:schemeClr>
                    </a:solidFill>
                    <a:latin typeface="+mj-lt"/>
                    <a:ea typeface="Calibri"/>
                    <a:cs typeface="Calibri"/>
                    <a:sym typeface="Calibri"/>
                  </a:rPr>
                  <a:t>5</a:t>
                </a:r>
                <a:endParaRPr lang="en-US" sz="3200" b="1" dirty="0">
                  <a:solidFill>
                    <a:schemeClr val="accent3">
                      <a:lumMod val="75000"/>
                    </a:schemeClr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E46DBFC-C6BF-4A55-B526-2FBCC3CD70E5}"/>
                </a:ext>
              </a:extLst>
            </p:cNvPr>
            <p:cNvGrpSpPr/>
            <p:nvPr/>
          </p:nvGrpSpPr>
          <p:grpSpPr>
            <a:xfrm>
              <a:off x="3447760" y="2219671"/>
              <a:ext cx="1410963" cy="1410963"/>
              <a:chOff x="3631611" y="2592949"/>
              <a:chExt cx="1410963" cy="1410963"/>
            </a:xfrm>
          </p:grpSpPr>
          <p:sp>
            <p:nvSpPr>
              <p:cNvPr id="23" name="Shape 252"/>
              <p:cNvSpPr/>
              <p:nvPr/>
            </p:nvSpPr>
            <p:spPr>
              <a:xfrm>
                <a:off x="3631611" y="2592949"/>
                <a:ext cx="1410963" cy="1410963"/>
              </a:xfrm>
              <a:prstGeom prst="ellipse">
                <a:avLst/>
              </a:prstGeom>
              <a:solidFill>
                <a:srgbClr val="5599B7"/>
              </a:solidFill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/>
                </a:r>
                <a:b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</a:br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/>
                </a:r>
                <a:b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</a:br>
                <a:endParaRPr lang="en-US" sz="1000" dirty="0">
                  <a:solidFill>
                    <a:srgbClr val="FFFFFF"/>
                  </a:solidFill>
                  <a:latin typeface="Nunito Sans"/>
                  <a:ea typeface="Nunito Sans"/>
                  <a:cs typeface="Nunito Sans"/>
                  <a:sym typeface="Nunito Sans"/>
                </a:endParaRPr>
              </a:p>
              <a:p>
                <a:pPr lvl="0" algn="ctr"/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Drive Evidence/ / Data Based Decisions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161193" y="2758721"/>
                <a:ext cx="331001" cy="341075"/>
              </a:xfrm>
              <a:prstGeom prst="ellipse">
                <a:avLst/>
              </a:prstGeom>
              <a:solidFill>
                <a:srgbClr val="FFFFFF"/>
              </a:solidFill>
              <a:ln w="5715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algn="ctr" defTabSz="1371600"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5599B7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6</a:t>
                </a:r>
                <a:endParaRPr lang="en-US" sz="3200" b="1" dirty="0">
                  <a:solidFill>
                    <a:srgbClr val="5599B7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4067B252-461E-4434-811F-15DD9AE03155}"/>
                </a:ext>
              </a:extLst>
            </p:cNvPr>
            <p:cNvGrpSpPr/>
            <p:nvPr/>
          </p:nvGrpSpPr>
          <p:grpSpPr>
            <a:xfrm>
              <a:off x="3772482" y="815233"/>
              <a:ext cx="1410963" cy="1410963"/>
              <a:chOff x="3631611" y="2592949"/>
              <a:chExt cx="1410963" cy="1410963"/>
            </a:xfrm>
            <a:solidFill>
              <a:srgbClr val="61D9FF"/>
            </a:solidFill>
          </p:grpSpPr>
          <p:sp>
            <p:nvSpPr>
              <p:cNvPr id="34" name="Shape 252">
                <a:extLst>
                  <a:ext uri="{FF2B5EF4-FFF2-40B4-BE49-F238E27FC236}">
                    <a16:creationId xmlns:a16="http://schemas.microsoft.com/office/drawing/2014/main" xmlns="" id="{5906DDE0-C56D-4B74-9713-A3AD12A92CF5}"/>
                  </a:ext>
                </a:extLst>
              </p:cNvPr>
              <p:cNvSpPr/>
              <p:nvPr/>
            </p:nvSpPr>
            <p:spPr>
              <a:xfrm>
                <a:off x="3631611" y="2592949"/>
                <a:ext cx="1410963" cy="14109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 algn="ctr"/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/>
                </a:r>
                <a:b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</a:br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/>
                </a:r>
                <a:b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</a:br>
                <a:r>
                  <a:rPr lang="en-US" sz="1000" dirty="0">
                    <a:solidFill>
                      <a:srgbClr val="FFFFFF"/>
                    </a:solidFill>
                    <a:latin typeface="Nunito Sans"/>
                    <a:ea typeface="Nunito Sans"/>
                    <a:cs typeface="Nunito Sans"/>
                    <a:sym typeface="Nunito Sans"/>
                  </a:rPr>
                  <a:t>Understand Technology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C50A0E36-7D1F-4B62-842B-151F663EA0F0}"/>
                  </a:ext>
                </a:extLst>
              </p:cNvPr>
              <p:cNvSpPr/>
              <p:nvPr/>
            </p:nvSpPr>
            <p:spPr>
              <a:xfrm>
                <a:off x="4161193" y="2758721"/>
                <a:ext cx="331001" cy="341075"/>
              </a:xfrm>
              <a:prstGeom prst="ellipse">
                <a:avLst/>
              </a:prstGeom>
              <a:solidFill>
                <a:schemeClr val="bg1"/>
              </a:solidFill>
              <a:ln w="57150" cap="flat">
                <a:solidFill>
                  <a:schemeClr val="bg1">
                    <a:lumMod val="85000"/>
                  </a:schemeClr>
                </a:solidFill>
                <a:prstDash val="solid"/>
                <a:miter lim="8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algn="ctr" defTabSz="1371600" fontAlgn="auto" latinLnBrk="1" hangingPunct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600" b="1" dirty="0">
                    <a:solidFill>
                      <a:srgbClr val="61D9FF"/>
                    </a:solidFill>
                    <a:latin typeface="+mj-lt"/>
                    <a:ea typeface="Calibri"/>
                    <a:cs typeface="Calibri"/>
                    <a:sym typeface="Calibri"/>
                  </a:rPr>
                  <a:t>7</a:t>
                </a:r>
                <a:endParaRPr lang="en-US" sz="3200" b="1" dirty="0">
                  <a:solidFill>
                    <a:srgbClr val="61D9FF"/>
                  </a:solidFill>
                  <a:latin typeface="+mj-lt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Shape 256"/>
            <p:cNvSpPr/>
            <p:nvPr/>
          </p:nvSpPr>
          <p:spPr>
            <a:xfrm>
              <a:off x="4736199" y="1468292"/>
              <a:ext cx="2106600" cy="2106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 algn="ctr"/>
              <a:r>
                <a:rPr lang="en-US" dirty="0">
                  <a:solidFill>
                    <a:srgbClr val="666666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FOLLOW BA BEST PRACTICES</a:t>
              </a:r>
            </a:p>
          </p:txBody>
        </p:sp>
        <p:sp>
          <p:nvSpPr>
            <p:cNvPr id="26" name="Shape 257"/>
            <p:cNvSpPr/>
            <p:nvPr/>
          </p:nvSpPr>
          <p:spPr>
            <a:xfrm>
              <a:off x="4875074" y="1601417"/>
              <a:ext cx="1829100" cy="1829100"/>
            </a:xfrm>
            <a:prstGeom prst="donut">
              <a:avLst>
                <a:gd name="adj" fmla="val 11468"/>
              </a:avLst>
            </a:prstGeom>
            <a:solidFill>
              <a:srgbClr val="EFEFE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836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1 - Understand Strategic Imperatives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7772400" cy="4812723"/>
          </a:xfrm>
        </p:spPr>
        <p:txBody>
          <a:bodyPr/>
          <a:lstStyle/>
          <a:p>
            <a:r>
              <a:rPr lang="en-US" sz="2400" dirty="0"/>
              <a:t>Understanding the ‘big picture’</a:t>
            </a:r>
          </a:p>
          <a:p>
            <a:pPr lvl="1"/>
            <a:endParaRPr lang="en-US" sz="2400" dirty="0"/>
          </a:p>
          <a:p>
            <a:pPr marL="34290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STRATEGIC SKILLS</a:t>
            </a:r>
            <a:endParaRPr lang="en-US" dirty="0">
              <a:solidFill>
                <a:schemeClr val="tx1"/>
              </a:solidFill>
              <a:latin typeface="Avenir Light" charset="0"/>
              <a:ea typeface="Avenir Light" charset="0"/>
              <a:cs typeface="Avenir Light" charset="0"/>
              <a:sym typeface="Arial"/>
            </a:endParaRPr>
          </a:p>
          <a:p>
            <a:pPr marL="6858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Business Agility</a:t>
            </a:r>
          </a:p>
          <a:p>
            <a:pPr marL="6858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Competitive Analysis</a:t>
            </a:r>
          </a:p>
          <a:p>
            <a:pPr marL="6858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+mn-lt"/>
                <a:ea typeface="Avenir Light" charset="0"/>
                <a:cs typeface="Avenir Light" charset="0"/>
                <a:sym typeface="Arial"/>
              </a:rPr>
              <a:t>Strategic</a:t>
            </a:r>
            <a:r>
              <a:rPr lang="en-US" sz="1800" dirty="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 Analysis</a:t>
            </a:r>
          </a:p>
          <a:p>
            <a:pPr marL="6858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Strategic Leadership</a:t>
            </a:r>
          </a:p>
          <a:p>
            <a:pPr marL="6858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Organizational Change</a:t>
            </a:r>
          </a:p>
          <a:p>
            <a:pPr marL="6858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venir Light" charset="0"/>
                <a:ea typeface="Avenir Light" charset="0"/>
                <a:cs typeface="Avenir Light" charset="0"/>
                <a:sym typeface="Arial"/>
              </a:rPr>
              <a:t>Value Realization</a:t>
            </a:r>
          </a:p>
          <a:p>
            <a:pPr marL="6858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Avenir Light" charset="0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venir Light" charset="0"/>
                <a:sym typeface="Arial"/>
              </a:rPr>
              <a:t>Understanding of Business Agility as a Strategy</a:t>
            </a:r>
          </a:p>
          <a:p>
            <a:pPr marL="6858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Avenir Light" charset="0"/>
                <a:sym typeface="Arial"/>
              </a:rPr>
              <a:t>Sustainable competitive advantage </a:t>
            </a:r>
          </a:p>
          <a:p>
            <a:pPr marL="685800" lvl="2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endParaRPr lang="en-US" sz="1800" dirty="0">
              <a:solidFill>
                <a:schemeClr val="tx1"/>
              </a:solidFill>
              <a:latin typeface="Avenir Light" charset="0"/>
              <a:sym typeface="Arial"/>
            </a:endParaRP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venir Light" charset="0"/>
                <a:sym typeface="Arial"/>
              </a:rPr>
              <a:t>Strategy at all levels (enterprise, function, project/program)</a:t>
            </a:r>
          </a:p>
          <a:p>
            <a:pPr marL="34290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Avenir Light" charset="0"/>
                <a:sym typeface="Arial"/>
              </a:rPr>
              <a:t>Strategy to Execution – key to deliver value </a:t>
            </a: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3C2C36B-575E-4504-A198-BCAE06C3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905499" y="1036864"/>
            <a:ext cx="3024869" cy="201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20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2- Customer Experience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5559"/>
            <a:ext cx="7772400" cy="4253778"/>
          </a:xfrm>
        </p:spPr>
        <p:txBody>
          <a:bodyPr/>
          <a:lstStyle/>
          <a:p>
            <a:r>
              <a:rPr lang="en-US" dirty="0"/>
              <a:t>Think from the customer perspective (“outside-in”)</a:t>
            </a:r>
          </a:p>
          <a:p>
            <a:r>
              <a:rPr lang="en-US" dirty="0"/>
              <a:t>Analyze Customer Journey and Map all journeys </a:t>
            </a:r>
          </a:p>
          <a:p>
            <a:r>
              <a:rPr lang="en-US" dirty="0"/>
              <a:t>Assess the full cycle of that customer product/service and all partners in the supply chain needed – stakeholders can cross enterprises – and often do. </a:t>
            </a:r>
          </a:p>
          <a:p>
            <a:r>
              <a:rPr lang="en-US" dirty="0"/>
              <a:t>When appropriate – be the proxy for the product owner and be focused on the overall set of avatars/personas that are the customer (story of Malcolm Gladwell and Spaghetti Sauce)</a:t>
            </a:r>
          </a:p>
          <a:p>
            <a:r>
              <a:rPr lang="en-US" dirty="0"/>
              <a:t>When appropriate – be the “Voice of the Customer”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68416D8-D36E-41FB-8E04-869FF4B1F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339568" y="191861"/>
            <a:ext cx="2601227" cy="252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14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 Business Process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75559"/>
            <a:ext cx="7772400" cy="4253778"/>
          </a:xfrm>
        </p:spPr>
        <p:txBody>
          <a:bodyPr/>
          <a:lstStyle/>
          <a:p>
            <a:r>
              <a:rPr lang="en-US" dirty="0"/>
              <a:t>Re-imagine the Business Process </a:t>
            </a:r>
          </a:p>
          <a:p>
            <a:pPr lvl="1"/>
            <a:r>
              <a:rPr lang="en-US" dirty="0"/>
              <a:t>Front Office – tie to customer experience</a:t>
            </a:r>
          </a:p>
          <a:p>
            <a:pPr lvl="1"/>
            <a:r>
              <a:rPr lang="en-US" dirty="0"/>
              <a:t>Mid and Back Office - Process integration </a:t>
            </a:r>
          </a:p>
          <a:p>
            <a:r>
              <a:rPr lang="en-US" dirty="0"/>
              <a:t>Leverage the Business Process Management Approach</a:t>
            </a:r>
          </a:p>
          <a:p>
            <a:pPr lvl="1"/>
            <a:r>
              <a:rPr lang="en-US" dirty="0"/>
              <a:t>Process Analysis (vs business organization) </a:t>
            </a:r>
          </a:p>
          <a:p>
            <a:pPr lvl="1"/>
            <a:r>
              <a:rPr lang="en-US" dirty="0"/>
              <a:t>Process Design</a:t>
            </a:r>
          </a:p>
          <a:p>
            <a:pPr lvl="1"/>
            <a:r>
              <a:rPr lang="en-US" dirty="0"/>
              <a:t>Process Performance Measurement</a:t>
            </a:r>
          </a:p>
          <a:p>
            <a:pPr lvl="1"/>
            <a:r>
              <a:rPr lang="en-US" dirty="0"/>
              <a:t>Process Transformation &amp; Innovation</a:t>
            </a:r>
          </a:p>
          <a:p>
            <a:pPr lvl="1"/>
            <a:r>
              <a:rPr lang="en-US" dirty="0"/>
              <a:t>Consider Enterprise Process Management Level </a:t>
            </a:r>
          </a:p>
          <a:p>
            <a:r>
              <a:rPr lang="en-US" dirty="0"/>
              <a:t>Consider “disruptive” business models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8033C8-3C68-4EF2-B471-AA42F288F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7018" y="914400"/>
            <a:ext cx="3906982" cy="21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63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4- Embrace Agility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238250"/>
            <a:ext cx="8064201" cy="5092881"/>
          </a:xfrm>
        </p:spPr>
        <p:txBody>
          <a:bodyPr/>
          <a:lstStyle/>
          <a:p>
            <a:r>
              <a:rPr lang="en-US" dirty="0"/>
              <a:t>The Agile Mindset (not just SCRUM or Kanban methods)</a:t>
            </a:r>
          </a:p>
          <a:p>
            <a:pPr marL="6858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  <a:tab pos="1080135" algn="l"/>
                <a:tab pos="1620520" algn="l"/>
                <a:tab pos="2160270" algn="l"/>
                <a:tab pos="2700655" algn="l"/>
                <a:tab pos="3240405" algn="l"/>
                <a:tab pos="3780790" algn="l"/>
                <a:tab pos="4320540" algn="l"/>
                <a:tab pos="4860925" algn="l"/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deliver value rapidly and consistently,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6858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  <a:tab pos="1080135" algn="l"/>
                <a:tab pos="1620520" algn="l"/>
                <a:tab pos="2160270" algn="l"/>
                <a:tab pos="2700655" algn="l"/>
                <a:tab pos="3240405" algn="l"/>
                <a:tab pos="3780790" algn="l"/>
                <a:tab pos="4320540" algn="l"/>
                <a:tab pos="4860925" algn="l"/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collaborate courageously,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6858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  <a:tab pos="1080135" algn="l"/>
                <a:tab pos="1620520" algn="l"/>
                <a:tab pos="2160270" algn="l"/>
                <a:tab pos="2700655" algn="l"/>
                <a:tab pos="3240405" algn="l"/>
                <a:tab pos="3780790" algn="l"/>
                <a:tab pos="4320540" algn="l"/>
                <a:tab pos="4860925" algn="l"/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iterate to learn,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6858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  <a:tab pos="1080135" algn="l"/>
                <a:tab pos="1620520" algn="l"/>
                <a:tab pos="2160270" algn="l"/>
                <a:tab pos="2700655" algn="l"/>
                <a:tab pos="3240405" algn="l"/>
                <a:tab pos="3780790" algn="l"/>
                <a:tab pos="4320540" algn="l"/>
                <a:tab pos="4860925" algn="l"/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simplify to avoid waste,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6858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  <a:tab pos="1080135" algn="l"/>
                <a:tab pos="1620520" algn="l"/>
                <a:tab pos="2160270" algn="l"/>
                <a:tab pos="2700655" algn="l"/>
                <a:tab pos="3240405" algn="l"/>
                <a:tab pos="3780790" algn="l"/>
                <a:tab pos="4320540" algn="l"/>
                <a:tab pos="4860925" algn="l"/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consider the context and adapt to realities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6858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  <a:tab pos="1080135" algn="l"/>
                <a:tab pos="1620520" algn="l"/>
                <a:tab pos="2160270" algn="l"/>
                <a:tab pos="2700655" algn="l"/>
                <a:tab pos="3240405" algn="l"/>
                <a:tab pos="3780790" algn="l"/>
                <a:tab pos="4320540" algn="l"/>
                <a:tab pos="4860925" algn="l"/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reflect on feedback and adapt both product and process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marL="685800" lvl="2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-"/>
              <a:tabLst>
                <a:tab pos="540385" algn="l"/>
                <a:tab pos="1080135" algn="l"/>
                <a:tab pos="1620520" algn="l"/>
                <a:tab pos="2160270" algn="l"/>
                <a:tab pos="2700655" algn="l"/>
                <a:tab pos="3240405" algn="l"/>
                <a:tab pos="3780790" algn="l"/>
                <a:tab pos="4320540" algn="l"/>
                <a:tab pos="4860925" algn="l"/>
                <a:tab pos="457200" algn="l"/>
              </a:tabLs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produce the highest quality products</a:t>
            </a: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540385" algn="l"/>
                <a:tab pos="1080135" algn="l"/>
                <a:tab pos="1620520" algn="l"/>
                <a:tab pos="2160270" algn="l"/>
                <a:tab pos="2700655" algn="l"/>
                <a:tab pos="3240405" algn="l"/>
                <a:tab pos="3780790" algn="l"/>
                <a:tab pos="4320540" algn="l"/>
                <a:tab pos="4860925" algn="l"/>
                <a:tab pos="457200" algn="l"/>
              </a:tabLs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raditional Arabic" panose="02020603050405020304" pitchFamily="18" charset="-7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1467E1-CF2B-4C79-BE32-C74B44FCAC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4579" y="3358509"/>
            <a:ext cx="3804421" cy="28092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C53D06C-71F4-4BFF-9E00-A1FAFA2E6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00" y="3591556"/>
            <a:ext cx="2243138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0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70B800-B68F-4666-93E1-A772C2773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5- Continuous Stakeholder Collaboration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B0D674-F41B-447F-9DB1-52CAAD404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799" y="1875559"/>
            <a:ext cx="8205355" cy="4253778"/>
          </a:xfrm>
        </p:spPr>
        <p:txBody>
          <a:bodyPr/>
          <a:lstStyle/>
          <a:p>
            <a:r>
              <a:rPr lang="en-US" dirty="0"/>
              <a:t>Stakeholders – inside and “outside”  </a:t>
            </a:r>
          </a:p>
          <a:p>
            <a:pPr lvl="1"/>
            <a:r>
              <a:rPr lang="en-US" dirty="0"/>
              <a:t>Understanding personas </a:t>
            </a:r>
          </a:p>
          <a:p>
            <a:r>
              <a:rPr lang="en-US" dirty="0"/>
              <a:t>New mechanism for collaboration</a:t>
            </a:r>
          </a:p>
          <a:p>
            <a:pPr lvl="1"/>
            <a:r>
              <a:rPr lang="en-US" dirty="0"/>
              <a:t>Expanded concepts of Elicitation and Collaboration</a:t>
            </a:r>
          </a:p>
          <a:p>
            <a:pPr lvl="1"/>
            <a:r>
              <a:rPr lang="en-US" dirty="0"/>
              <a:t>More Data Centric – beyond documented conversations - measurement</a:t>
            </a:r>
          </a:p>
          <a:p>
            <a:pPr lvl="1"/>
            <a:r>
              <a:rPr lang="en-US" dirty="0"/>
              <a:t>More than one enterprise is typical </a:t>
            </a:r>
          </a:p>
          <a:p>
            <a:pPr lvl="1"/>
            <a:endParaRPr lang="en-US" dirty="0"/>
          </a:p>
          <a:p>
            <a:r>
              <a:rPr lang="en-US" dirty="0"/>
              <a:t>The importance of “continuous”</a:t>
            </a:r>
          </a:p>
          <a:p>
            <a:pPr lvl="1"/>
            <a:r>
              <a:rPr lang="en-US" dirty="0"/>
              <a:t>Not just a point in time – </a:t>
            </a:r>
          </a:p>
          <a:p>
            <a:pPr lvl="1"/>
            <a:r>
              <a:rPr lang="en-US" dirty="0"/>
              <a:t>Leadership of Collaboration and Communication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AEE1DA2-07A8-43D1-BF83-59EFA54F18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5268191" y="805295"/>
            <a:ext cx="3751118" cy="214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34780"/>
      </p:ext>
    </p:extLst>
  </p:cSld>
  <p:clrMapOvr>
    <a:masterClrMapping/>
  </p:clrMapOvr>
</p:sld>
</file>

<file path=ppt/theme/theme1.xml><?xml version="1.0" encoding="utf-8"?>
<a:theme xmlns:a="http://schemas.openxmlformats.org/drawingml/2006/main" name="IIBA_Powerpoint_2014_Final">
  <a:themeElements>
    <a:clrScheme name="IIBA Colour Theme">
      <a:dk1>
        <a:srgbClr val="172D37"/>
      </a:dk1>
      <a:lt1>
        <a:srgbClr val="FFFFFF"/>
      </a:lt1>
      <a:dk2>
        <a:srgbClr val="172D37"/>
      </a:dk2>
      <a:lt2>
        <a:srgbClr val="D43722"/>
      </a:lt2>
      <a:accent1>
        <a:srgbClr val="808083"/>
      </a:accent1>
      <a:accent2>
        <a:srgbClr val="EB3D26"/>
      </a:accent2>
      <a:accent3>
        <a:srgbClr val="FFFFFF"/>
      </a:accent3>
      <a:accent4>
        <a:srgbClr val="172D37"/>
      </a:accent4>
      <a:accent5>
        <a:srgbClr val="C0C0C1"/>
      </a:accent5>
      <a:accent6>
        <a:srgbClr val="EF691B"/>
      </a:accent6>
      <a:hlink>
        <a:srgbClr val="5C5C5C"/>
      </a:hlink>
      <a:folHlink>
        <a:srgbClr val="DAA91A"/>
      </a:folHlink>
    </a:clrScheme>
    <a:fontScheme name="Band Ligh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3D52"/>
        </a:solidFill>
        <a:ln>
          <a:solidFill>
            <a:srgbClr val="1A3D52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nd Light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versity powerpoint template">
  <a:themeElements>
    <a:clrScheme name="IIBA Colour Theme">
      <a:dk1>
        <a:srgbClr val="172D37"/>
      </a:dk1>
      <a:lt1>
        <a:srgbClr val="FFFFFF"/>
      </a:lt1>
      <a:dk2>
        <a:srgbClr val="172D37"/>
      </a:dk2>
      <a:lt2>
        <a:srgbClr val="D43722"/>
      </a:lt2>
      <a:accent1>
        <a:srgbClr val="808083"/>
      </a:accent1>
      <a:accent2>
        <a:srgbClr val="EB3D26"/>
      </a:accent2>
      <a:accent3>
        <a:srgbClr val="FFFFFF"/>
      </a:accent3>
      <a:accent4>
        <a:srgbClr val="172D37"/>
      </a:accent4>
      <a:accent5>
        <a:srgbClr val="C0C0C1"/>
      </a:accent5>
      <a:accent6>
        <a:srgbClr val="EF691B"/>
      </a:accent6>
      <a:hlink>
        <a:srgbClr val="5C5C5C"/>
      </a:hlink>
      <a:folHlink>
        <a:srgbClr val="DAA91A"/>
      </a:folHlink>
    </a:clrScheme>
    <a:fontScheme name="Band Ligh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nd Light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versity powerpoint template">
  <a:themeElements>
    <a:clrScheme name="IIBA Colour Theme">
      <a:dk1>
        <a:srgbClr val="172D37"/>
      </a:dk1>
      <a:lt1>
        <a:srgbClr val="FFFFFF"/>
      </a:lt1>
      <a:dk2>
        <a:srgbClr val="172D37"/>
      </a:dk2>
      <a:lt2>
        <a:srgbClr val="D43722"/>
      </a:lt2>
      <a:accent1>
        <a:srgbClr val="808083"/>
      </a:accent1>
      <a:accent2>
        <a:srgbClr val="EB3D26"/>
      </a:accent2>
      <a:accent3>
        <a:srgbClr val="FFFFFF"/>
      </a:accent3>
      <a:accent4>
        <a:srgbClr val="172D37"/>
      </a:accent4>
      <a:accent5>
        <a:srgbClr val="C0C0C1"/>
      </a:accent5>
      <a:accent6>
        <a:srgbClr val="EF691B"/>
      </a:accent6>
      <a:hlink>
        <a:srgbClr val="5C5C5C"/>
      </a:hlink>
      <a:folHlink>
        <a:srgbClr val="DAA91A"/>
      </a:folHlink>
    </a:clrScheme>
    <a:fontScheme name="Band Ligh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and Light 1">
        <a:dk1>
          <a:srgbClr val="000000"/>
        </a:dk1>
        <a:lt1>
          <a:srgbClr val="FFFFFF"/>
        </a:lt1>
        <a:dk2>
          <a:srgbClr val="00B624"/>
        </a:dk2>
        <a:lt2>
          <a:srgbClr val="6A737B"/>
        </a:lt2>
        <a:accent1>
          <a:srgbClr val="808083"/>
        </a:accent1>
        <a:accent2>
          <a:srgbClr val="E8B400"/>
        </a:accent2>
        <a:accent3>
          <a:srgbClr val="FFFFFF"/>
        </a:accent3>
        <a:accent4>
          <a:srgbClr val="000000"/>
        </a:accent4>
        <a:accent5>
          <a:srgbClr val="C0C0C1"/>
        </a:accent5>
        <a:accent6>
          <a:srgbClr val="D2A300"/>
        </a:accent6>
        <a:hlink>
          <a:srgbClr val="8CC63F"/>
        </a:hlink>
        <a:folHlink>
          <a:srgbClr val="619A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Ulysses template">
  <a:themeElements>
    <a:clrScheme name="IIBA Colors">
      <a:dk1>
        <a:srgbClr val="FFFFFF"/>
      </a:dk1>
      <a:lt1>
        <a:srgbClr val="FFFFFF"/>
      </a:lt1>
      <a:dk2>
        <a:srgbClr val="FF8300"/>
      </a:dk2>
      <a:lt2>
        <a:srgbClr val="666969"/>
      </a:lt2>
      <a:accent1>
        <a:srgbClr val="003E52"/>
      </a:accent1>
      <a:accent2>
        <a:srgbClr val="746358"/>
      </a:accent2>
      <a:accent3>
        <a:srgbClr val="FFFFFF"/>
      </a:accent3>
      <a:accent4>
        <a:srgbClr val="172D37"/>
      </a:accent4>
      <a:accent5>
        <a:srgbClr val="B2B2B4"/>
      </a:accent5>
      <a:accent6>
        <a:srgbClr val="FF8300"/>
      </a:accent6>
      <a:hlink>
        <a:srgbClr val="003E52"/>
      </a:hlink>
      <a:folHlink>
        <a:srgbClr val="B2B2B4"/>
      </a:folHlink>
    </a:clrScheme>
    <a:fontScheme name="IIBA Fonts">
      <a:majorFont>
        <a:latin typeface="Roboto Cn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BA-Powerpoint-Template" id="{A560A45D-D555-4494-A319-A5495F395AAA}" vid="{B9EEF312-4721-40E7-AEA1-528090234BEC}"/>
    </a:ext>
  </a:extLst>
</a:theme>
</file>

<file path=ppt/theme/theme5.xml><?xml version="1.0" encoding="utf-8"?>
<a:theme xmlns:a="http://schemas.openxmlformats.org/drawingml/2006/main" name="1_Ulysses template">
  <a:themeElements>
    <a:clrScheme name="IIBA Colors">
      <a:dk1>
        <a:srgbClr val="FFFFFF"/>
      </a:dk1>
      <a:lt1>
        <a:srgbClr val="FFFFFF"/>
      </a:lt1>
      <a:dk2>
        <a:srgbClr val="FF8300"/>
      </a:dk2>
      <a:lt2>
        <a:srgbClr val="666969"/>
      </a:lt2>
      <a:accent1>
        <a:srgbClr val="003E52"/>
      </a:accent1>
      <a:accent2>
        <a:srgbClr val="746358"/>
      </a:accent2>
      <a:accent3>
        <a:srgbClr val="FFFFFF"/>
      </a:accent3>
      <a:accent4>
        <a:srgbClr val="172D37"/>
      </a:accent4>
      <a:accent5>
        <a:srgbClr val="B2B2B4"/>
      </a:accent5>
      <a:accent6>
        <a:srgbClr val="FF8300"/>
      </a:accent6>
      <a:hlink>
        <a:srgbClr val="003E52"/>
      </a:hlink>
      <a:folHlink>
        <a:srgbClr val="B2B2B4"/>
      </a:folHlink>
    </a:clrScheme>
    <a:fontScheme name="IIBA Fonts">
      <a:majorFont>
        <a:latin typeface="Roboto Cn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IBA-Powerpoint-Template" id="{A560A45D-D555-4494-A319-A5495F395AAA}" vid="{B9EEF312-4721-40E7-AEA1-528090234BEC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D3646CF6F1694C8EE3EE8BCAB67A26" ma:contentTypeVersion="0" ma:contentTypeDescription="Create a new document." ma:contentTypeScope="" ma:versionID="6faade1c5919e14185e719747d0ccb99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53B5F2-C8F7-474B-9451-1C9F08011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3F2682D-3EB8-4216-A56C-36AB50AC18B6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BA1B996C-5453-427B-A607-6E98D164CF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IIBA_Powerpoint_2014_Final.thmx</Template>
  <TotalTime>22789</TotalTime>
  <Words>1376</Words>
  <Application>Microsoft Office PowerPoint</Application>
  <PresentationFormat>On-screen Show (4:3)</PresentationFormat>
  <Paragraphs>323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43" baseType="lpstr">
      <vt:lpstr>ＭＳ Ｐゴシック</vt:lpstr>
      <vt:lpstr>Arial</vt:lpstr>
      <vt:lpstr>Arial Black</vt:lpstr>
      <vt:lpstr>Avenir Light</vt:lpstr>
      <vt:lpstr>Calibri</vt:lpstr>
      <vt:lpstr>Cambria</vt:lpstr>
      <vt:lpstr>Georgia</vt:lpstr>
      <vt:lpstr>Montserrat</vt:lpstr>
      <vt:lpstr>Montserrat Light</vt:lpstr>
      <vt:lpstr>Nirmala UI Semilight</vt:lpstr>
      <vt:lpstr>Nunito Sans</vt:lpstr>
      <vt:lpstr>Roboto Cn</vt:lpstr>
      <vt:lpstr>Times New Roman</vt:lpstr>
      <vt:lpstr>Traditional Arabic</vt:lpstr>
      <vt:lpstr>Wingdings</vt:lpstr>
      <vt:lpstr>IIBA_Powerpoint_2014_Final</vt:lpstr>
      <vt:lpstr>diversity powerpoint template</vt:lpstr>
      <vt:lpstr>1_diversity powerpoint template</vt:lpstr>
      <vt:lpstr>Ulysses template</vt:lpstr>
      <vt:lpstr>1_Ulysses template</vt:lpstr>
      <vt:lpstr>Business Analysis Skills &amp;  Competencies </vt:lpstr>
      <vt:lpstr>BABOK 3.0 - Competency Model v4 </vt:lpstr>
      <vt:lpstr>The Business Analyst of the Future</vt:lpstr>
      <vt:lpstr>Digital  BA “hard” skills </vt:lpstr>
      <vt:lpstr>1 - Understand Strategic Imperatives</vt:lpstr>
      <vt:lpstr>2- Customer Experience  </vt:lpstr>
      <vt:lpstr>3- Business Process  </vt:lpstr>
      <vt:lpstr>4- Embrace Agility </vt:lpstr>
      <vt:lpstr>5- Continuous Stakeholder Collaboration   </vt:lpstr>
      <vt:lpstr>6 -   DATA – Evidence Based Decisions  </vt:lpstr>
      <vt:lpstr>7 -  Understand    Technology  </vt:lpstr>
      <vt:lpstr>Digital  BA - Professional  “Soft” Skills</vt:lpstr>
      <vt:lpstr>S1- Infuse Customer Empathy </vt:lpstr>
      <vt:lpstr>S2- Envision the Outcome </vt:lpstr>
      <vt:lpstr>S3- Own the product and the outcome </vt:lpstr>
      <vt:lpstr>S4- Value </vt:lpstr>
      <vt:lpstr>S5 –Enable Smart Decisions </vt:lpstr>
      <vt:lpstr>S6 – LEARN Continuously  </vt:lpstr>
      <vt:lpstr>S7 – Change &amp;    Engagement </vt:lpstr>
      <vt:lpstr>S8  – Culture &amp; Business     Models</vt:lpstr>
      <vt:lpstr>PowerPoint Presentation</vt:lpstr>
      <vt:lpstr>PowerPoint Presentation</vt:lpstr>
      <vt:lpstr>Career Architecture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Fulmer</dc:creator>
  <cp:lastModifiedBy>Swansoda</cp:lastModifiedBy>
  <cp:revision>496</cp:revision>
  <cp:lastPrinted>2018-02-19T01:15:29Z</cp:lastPrinted>
  <dcterms:created xsi:type="dcterms:W3CDTF">2015-02-03T17:05:10Z</dcterms:created>
  <dcterms:modified xsi:type="dcterms:W3CDTF">2018-06-20T21:47:42Z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0x0101000BD3646CF6F1694C8EE3EE8BCAB67A26</vt:lpwstr>
  </property>
</Properties>
</file>