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sldIdLst>
    <p:sldId id="256" r:id="rId2"/>
    <p:sldId id="264" r:id="rId3"/>
    <p:sldId id="263" r:id="rId4"/>
    <p:sldId id="260" r:id="rId5"/>
    <p:sldId id="258" r:id="rId6"/>
    <p:sldId id="265" r:id="rId7"/>
    <p:sldId id="266" r:id="rId8"/>
    <p:sldId id="267" r:id="rId9"/>
    <p:sldId id="259" r:id="rId10"/>
    <p:sldId id="268" r:id="rId11"/>
    <p:sldId id="269" r:id="rId12"/>
    <p:sldId id="270" r:id="rId13"/>
    <p:sldId id="271" r:id="rId14"/>
    <p:sldId id="273" r:id="rId15"/>
    <p:sldId id="272" r:id="rId16"/>
    <p:sldId id="274" r:id="rId17"/>
    <p:sldId id="276" r:id="rId18"/>
    <p:sldId id="275" r:id="rId19"/>
    <p:sldId id="277" r:id="rId20"/>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showGuides="1">
      <p:cViewPr varScale="1">
        <p:scale>
          <a:sx n="47" d="100"/>
          <a:sy n="47" d="100"/>
        </p:scale>
        <p:origin x="78"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1652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609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898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3714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5746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3438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6983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8591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659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777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76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805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84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5537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725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3264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6/7/2018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044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6/7/2018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9264412"/>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3046F-3BCD-4290-9EB6-A70794C05AA1}"/>
              </a:ext>
            </a:extLst>
          </p:cNvPr>
          <p:cNvSpPr>
            <a:spLocks noGrp="1"/>
          </p:cNvSpPr>
          <p:nvPr>
            <p:ph type="ctrTitle"/>
          </p:nvPr>
        </p:nvSpPr>
        <p:spPr/>
        <p:txBody>
          <a:bodyPr/>
          <a:lstStyle/>
          <a:p>
            <a:br>
              <a:rPr lang="en-US" dirty="0"/>
            </a:br>
            <a:r>
              <a:rPr lang="en-US" dirty="0"/>
              <a:t>BSA Power  zone</a:t>
            </a:r>
          </a:p>
        </p:txBody>
      </p:sp>
      <p:sp>
        <p:nvSpPr>
          <p:cNvPr id="3" name="Subtitle 2">
            <a:extLst>
              <a:ext uri="{FF2B5EF4-FFF2-40B4-BE49-F238E27FC236}">
                <a16:creationId xmlns:a16="http://schemas.microsoft.com/office/drawing/2014/main" id="{B48C0CE8-DE7C-43EE-80BB-775E15EF543F}"/>
              </a:ext>
            </a:extLst>
          </p:cNvPr>
          <p:cNvSpPr>
            <a:spLocks noGrp="1"/>
          </p:cNvSpPr>
          <p:nvPr>
            <p:ph type="subTitle" idx="1"/>
          </p:nvPr>
        </p:nvSpPr>
        <p:spPr/>
        <p:txBody>
          <a:bodyPr/>
          <a:lstStyle/>
          <a:p>
            <a:r>
              <a:rPr lang="en-US" b="1" dirty="0"/>
              <a:t>‘Optimize your performance’</a:t>
            </a:r>
          </a:p>
          <a:p>
            <a:r>
              <a:rPr lang="en-US" sz="2400" dirty="0"/>
              <a:t>May 16, 2018</a:t>
            </a:r>
            <a:endParaRPr lang="en-US" b="1" dirty="0"/>
          </a:p>
        </p:txBody>
      </p:sp>
    </p:spTree>
    <p:extLst>
      <p:ext uri="{BB962C8B-B14F-4D97-AF65-F5344CB8AC3E}">
        <p14:creationId xmlns:p14="http://schemas.microsoft.com/office/powerpoint/2010/main" val="4255863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p:txBody>
          <a:bodyPr/>
          <a:lstStyle/>
          <a:p>
            <a:pPr marL="0" indent="0" algn="ctr">
              <a:buNone/>
            </a:pPr>
            <a:r>
              <a:rPr lang="en-US" b="1" dirty="0">
                <a:effectLst/>
              </a:rPr>
              <a:t>A Hiring Manager’s Point of View</a:t>
            </a:r>
          </a:p>
          <a:p>
            <a:pPr marL="0" indent="0" algn="ctr">
              <a:buNone/>
            </a:pPr>
            <a:r>
              <a:rPr lang="en-US" dirty="0">
                <a:effectLst/>
              </a:rPr>
              <a:t>Age is not a deal breaker, Talent is not a guarantee, Who you know does matter, but until you know everybody and none of us do…how you walk into a room means everything</a:t>
            </a:r>
          </a:p>
          <a:p>
            <a:pPr marL="0" indent="0" algn="ctr">
              <a:buNone/>
            </a:pPr>
            <a:r>
              <a:rPr lang="en-US" b="1" dirty="0">
                <a:effectLst/>
              </a:rPr>
              <a:t>Take notice of the little things</a:t>
            </a:r>
          </a:p>
          <a:p>
            <a:pPr marL="0" indent="0" algn="ctr">
              <a:buNone/>
            </a:pPr>
            <a:r>
              <a:rPr lang="en-US" dirty="0">
                <a:effectLst/>
              </a:rPr>
              <a:t>   </a:t>
            </a:r>
          </a:p>
          <a:p>
            <a:pPr marL="0" indent="0" algn="ctr">
              <a:buNone/>
            </a:pPr>
            <a:endParaRPr lang="en-US" dirty="0"/>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Tree>
    <p:extLst>
      <p:ext uri="{BB962C8B-B14F-4D97-AF65-F5344CB8AC3E}">
        <p14:creationId xmlns:p14="http://schemas.microsoft.com/office/powerpoint/2010/main" val="410477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p:txBody>
          <a:bodyPr/>
          <a:lstStyle/>
          <a:p>
            <a:pPr marL="0" indent="0" algn="ctr">
              <a:buNone/>
            </a:pPr>
            <a:r>
              <a:rPr lang="en-US" b="1" dirty="0">
                <a:effectLst/>
              </a:rPr>
              <a:t>AGILITY</a:t>
            </a:r>
          </a:p>
          <a:p>
            <a:pPr marL="0" indent="0" algn="ctr">
              <a:buNone/>
            </a:pPr>
            <a:r>
              <a:rPr lang="en-US" dirty="0">
                <a:effectLst/>
              </a:rPr>
              <a:t>Think of </a:t>
            </a:r>
            <a:r>
              <a:rPr lang="en-US" u="sng" dirty="0">
                <a:solidFill>
                  <a:srgbClr val="FFC000"/>
                </a:solidFill>
                <a:effectLst/>
              </a:rPr>
              <a:t>Agility</a:t>
            </a:r>
            <a:r>
              <a:rPr lang="en-US" dirty="0">
                <a:effectLst/>
              </a:rPr>
              <a:t> as a change in direction. Having reactive abilities in an unpredictable environment.</a:t>
            </a:r>
          </a:p>
          <a:p>
            <a:pPr marL="0" indent="0" algn="ctr">
              <a:buNone/>
            </a:pPr>
            <a:endParaRPr lang="en-US" b="1" dirty="0">
              <a:effectLst/>
            </a:endParaRPr>
          </a:p>
          <a:p>
            <a:pPr marL="0" indent="0" algn="ctr">
              <a:buNone/>
            </a:pPr>
            <a:r>
              <a:rPr lang="en-US" b="1" dirty="0">
                <a:effectLst/>
              </a:rPr>
              <a:t>Learn from History</a:t>
            </a:r>
          </a:p>
          <a:p>
            <a:pPr marL="0" indent="0" algn="ctr">
              <a:buNone/>
            </a:pPr>
            <a:r>
              <a:rPr lang="en-US" dirty="0">
                <a:effectLst/>
              </a:rPr>
              <a:t>   </a:t>
            </a:r>
          </a:p>
          <a:p>
            <a:pPr marL="0" indent="0" algn="ctr">
              <a:buNone/>
            </a:pPr>
            <a:endParaRPr lang="en-US" dirty="0"/>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Tree>
    <p:extLst>
      <p:ext uri="{BB962C8B-B14F-4D97-AF65-F5344CB8AC3E}">
        <p14:creationId xmlns:p14="http://schemas.microsoft.com/office/powerpoint/2010/main" val="104450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a:xfrm>
            <a:off x="1141413" y="2666999"/>
            <a:ext cx="9905998" cy="3794761"/>
          </a:xfrm>
        </p:spPr>
        <p:txBody>
          <a:bodyPr numCol="3">
            <a:normAutofit/>
          </a:bodyPr>
          <a:lstStyle/>
          <a:p>
            <a:r>
              <a:rPr lang="en-US" b="1" dirty="0">
                <a:effectLst/>
              </a:rPr>
              <a:t>Methodology</a:t>
            </a:r>
          </a:p>
          <a:p>
            <a:pPr lvl="1">
              <a:buFont typeface="Arial" panose="020B0604020202020204" pitchFamily="34" charset="0"/>
              <a:buChar char="−"/>
            </a:pPr>
            <a:r>
              <a:rPr lang="en-US" b="1" dirty="0">
                <a:effectLst/>
              </a:rPr>
              <a:t>Agile </a:t>
            </a:r>
          </a:p>
          <a:p>
            <a:pPr lvl="1">
              <a:buFont typeface="Arial" panose="020B0604020202020204" pitchFamily="34" charset="0"/>
              <a:buChar char="−"/>
            </a:pPr>
            <a:r>
              <a:rPr lang="en-US" b="1" dirty="0">
                <a:effectLst/>
              </a:rPr>
              <a:t>Waterfall</a:t>
            </a:r>
          </a:p>
          <a:p>
            <a:pPr lvl="1">
              <a:buFont typeface="Arial" panose="020B0604020202020204" pitchFamily="34" charset="0"/>
              <a:buChar char="−"/>
            </a:pPr>
            <a:r>
              <a:rPr lang="en-US" b="1" dirty="0">
                <a:effectLst/>
              </a:rPr>
              <a:t>Hybrid</a:t>
            </a:r>
          </a:p>
          <a:p>
            <a:endParaRPr lang="en-US" b="1" dirty="0">
              <a:effectLst/>
            </a:endParaRPr>
          </a:p>
          <a:p>
            <a:endParaRPr lang="en-US" b="1" dirty="0">
              <a:effectLst/>
            </a:endParaRPr>
          </a:p>
          <a:p>
            <a:endParaRPr lang="en-US" b="1" dirty="0">
              <a:effectLst/>
            </a:endParaRPr>
          </a:p>
          <a:p>
            <a:endParaRPr lang="en-US" b="1" dirty="0">
              <a:effectLst/>
            </a:endParaRPr>
          </a:p>
          <a:p>
            <a:r>
              <a:rPr lang="en-US" b="1" dirty="0">
                <a:effectLst/>
              </a:rPr>
              <a:t>Technology</a:t>
            </a:r>
          </a:p>
          <a:p>
            <a:pPr lvl="1">
              <a:buFont typeface="Arial" panose="020B0604020202020204" pitchFamily="34" charset="0"/>
              <a:buChar char="−"/>
            </a:pPr>
            <a:r>
              <a:rPr lang="en-US" b="1" dirty="0">
                <a:effectLst/>
              </a:rPr>
              <a:t>SQL</a:t>
            </a:r>
          </a:p>
          <a:p>
            <a:pPr lvl="1">
              <a:buFont typeface="Arial" panose="020B0604020202020204" pitchFamily="34" charset="0"/>
              <a:buChar char="−"/>
            </a:pPr>
            <a:r>
              <a:rPr lang="en-US" b="1" dirty="0">
                <a:effectLst/>
              </a:rPr>
              <a:t>VBSCRIPT</a:t>
            </a:r>
          </a:p>
          <a:p>
            <a:pPr lvl="1">
              <a:buFont typeface="Arial" panose="020B0604020202020204" pitchFamily="34" charset="0"/>
              <a:buChar char="−"/>
            </a:pPr>
            <a:r>
              <a:rPr lang="en-US" b="1" dirty="0">
                <a:effectLst/>
              </a:rPr>
              <a:t>EXCEL</a:t>
            </a:r>
          </a:p>
          <a:p>
            <a:pPr lvl="1">
              <a:buFont typeface="Arial" panose="020B0604020202020204" pitchFamily="34" charset="0"/>
              <a:buChar char="−"/>
            </a:pPr>
            <a:r>
              <a:rPr lang="en-US" b="1" dirty="0">
                <a:effectLst/>
              </a:rPr>
              <a:t>.NET</a:t>
            </a:r>
          </a:p>
          <a:p>
            <a:pPr lvl="1">
              <a:buFont typeface="Arial" panose="020B0604020202020204" pitchFamily="34" charset="0"/>
              <a:buChar char="−"/>
            </a:pPr>
            <a:r>
              <a:rPr lang="en-US" b="1" dirty="0">
                <a:effectLst/>
              </a:rPr>
              <a:t>MS SUITE </a:t>
            </a:r>
          </a:p>
          <a:p>
            <a:pPr lvl="1"/>
            <a:endParaRPr lang="en-US" b="1" dirty="0">
              <a:effectLst/>
            </a:endParaRPr>
          </a:p>
          <a:p>
            <a:endParaRPr lang="en-US" b="1" dirty="0">
              <a:effectLst/>
            </a:endParaRPr>
          </a:p>
          <a:p>
            <a:endParaRPr lang="en-US" b="1" dirty="0">
              <a:effectLst/>
            </a:endParaRPr>
          </a:p>
          <a:p>
            <a:r>
              <a:rPr lang="en-US" b="1" dirty="0">
                <a:effectLst/>
              </a:rPr>
              <a:t>Industry expertise </a:t>
            </a:r>
          </a:p>
          <a:p>
            <a:pPr lvl="1">
              <a:buFont typeface="Arial" panose="020B0604020202020204" pitchFamily="34" charset="0"/>
              <a:buChar char="−"/>
            </a:pPr>
            <a:r>
              <a:rPr lang="en-US" b="1" dirty="0">
                <a:effectLst/>
              </a:rPr>
              <a:t>Healthcare</a:t>
            </a:r>
          </a:p>
          <a:p>
            <a:pPr lvl="1">
              <a:buFont typeface="Arial" panose="020B0604020202020204" pitchFamily="34" charset="0"/>
              <a:buChar char="−"/>
            </a:pPr>
            <a:r>
              <a:rPr lang="en-US" b="1" dirty="0">
                <a:effectLst/>
              </a:rPr>
              <a:t>Finance</a:t>
            </a:r>
          </a:p>
          <a:p>
            <a:pPr lvl="1">
              <a:buFont typeface="Arial" panose="020B0604020202020204" pitchFamily="34" charset="0"/>
              <a:buChar char="−"/>
            </a:pPr>
            <a:r>
              <a:rPr lang="en-US" b="1" dirty="0">
                <a:effectLst/>
              </a:rPr>
              <a:t>Manufacturing</a:t>
            </a:r>
          </a:p>
          <a:p>
            <a:pPr marL="0" indent="0">
              <a:buNone/>
            </a:pPr>
            <a:r>
              <a:rPr lang="en-US" dirty="0">
                <a:effectLst/>
              </a:rPr>
              <a:t> </a:t>
            </a:r>
            <a:endParaRPr lang="en-US" b="1" dirty="0">
              <a:effectLst/>
            </a:endParaRPr>
          </a:p>
          <a:p>
            <a:pPr marL="0" indent="0">
              <a:buNone/>
            </a:pPr>
            <a:r>
              <a:rPr lang="en-US" dirty="0">
                <a:effectLst/>
              </a:rPr>
              <a:t>   </a:t>
            </a:r>
          </a:p>
          <a:p>
            <a:pPr marL="0" indent="0">
              <a:buNone/>
            </a:pPr>
            <a:endParaRPr lang="en-US" dirty="0"/>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Tree>
    <p:extLst>
      <p:ext uri="{BB962C8B-B14F-4D97-AF65-F5344CB8AC3E}">
        <p14:creationId xmlns:p14="http://schemas.microsoft.com/office/powerpoint/2010/main" val="113031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a:xfrm>
            <a:off x="1141413" y="2666999"/>
            <a:ext cx="9905998" cy="3465577"/>
          </a:xfrm>
        </p:spPr>
        <p:txBody>
          <a:bodyPr>
            <a:normAutofit fontScale="92500" lnSpcReduction="10000"/>
          </a:bodyPr>
          <a:lstStyle/>
          <a:p>
            <a:r>
              <a:rPr lang="en-US" b="1" dirty="0">
                <a:effectLst/>
              </a:rPr>
              <a:t>Without being asked:</a:t>
            </a:r>
          </a:p>
          <a:p>
            <a:pPr lvl="1">
              <a:buFont typeface="Arial" panose="020B0604020202020204" pitchFamily="34" charset="0"/>
              <a:buChar char="−"/>
            </a:pPr>
            <a:r>
              <a:rPr lang="en-US" dirty="0">
                <a:effectLst/>
              </a:rPr>
              <a:t>	Know the lowest level of details about your project</a:t>
            </a:r>
          </a:p>
          <a:p>
            <a:pPr lvl="1">
              <a:buFont typeface="Arial" panose="020B0604020202020204" pitchFamily="34" charset="0"/>
              <a:buChar char="−"/>
            </a:pPr>
            <a:r>
              <a:rPr lang="en-US" dirty="0">
                <a:effectLst/>
              </a:rPr>
              <a:t>	Critical impacts</a:t>
            </a:r>
          </a:p>
          <a:p>
            <a:pPr lvl="1">
              <a:buFont typeface="Arial" panose="020B0604020202020204" pitchFamily="34" charset="0"/>
              <a:buChar char="−"/>
            </a:pPr>
            <a:r>
              <a:rPr lang="en-US" dirty="0">
                <a:effectLst/>
              </a:rPr>
              <a:t>	Develop Visuals and/or written documents</a:t>
            </a:r>
          </a:p>
          <a:p>
            <a:pPr marL="0" indent="0">
              <a:buNone/>
            </a:pPr>
            <a:endParaRPr lang="en-US" b="1" dirty="0">
              <a:effectLst/>
            </a:endParaRPr>
          </a:p>
          <a:p>
            <a:pPr marL="0" indent="0">
              <a:buNone/>
            </a:pPr>
            <a:r>
              <a:rPr lang="en-US" b="1" u="sng" dirty="0">
                <a:effectLst/>
              </a:rPr>
              <a:t>Tip: </a:t>
            </a:r>
            <a:r>
              <a:rPr lang="en-US" dirty="0">
                <a:effectLst/>
              </a:rPr>
              <a:t>Often the business does not have time to think. The analyst that anticipates and executes on items above provides more understanding, gains influence over their peers and business.  They become </a:t>
            </a:r>
            <a:r>
              <a:rPr lang="en-US" dirty="0">
                <a:solidFill>
                  <a:srgbClr val="FFC000"/>
                </a:solidFill>
                <a:effectLst/>
              </a:rPr>
              <a:t>sought after, reliable, trusted, knowledgeable and grow</a:t>
            </a:r>
          </a:p>
          <a:p>
            <a:pPr marL="0" indent="0">
              <a:buNone/>
            </a:pPr>
            <a:r>
              <a:rPr lang="en-US" dirty="0">
                <a:effectLst/>
              </a:rPr>
              <a:t>   </a:t>
            </a:r>
          </a:p>
          <a:p>
            <a:pPr marL="0" indent="0">
              <a:buNone/>
            </a:pPr>
            <a:endParaRPr lang="en-US" dirty="0"/>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Tree>
    <p:extLst>
      <p:ext uri="{BB962C8B-B14F-4D97-AF65-F5344CB8AC3E}">
        <p14:creationId xmlns:p14="http://schemas.microsoft.com/office/powerpoint/2010/main" val="110052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p:txBody>
          <a:bodyPr>
            <a:normAutofit/>
          </a:bodyPr>
          <a:lstStyle/>
          <a:p>
            <a:pPr marL="0" indent="0" algn="ctr">
              <a:buNone/>
            </a:pPr>
            <a:r>
              <a:rPr lang="en-US" b="1" dirty="0">
                <a:effectLst/>
              </a:rPr>
              <a:t>ANALYTICS</a:t>
            </a:r>
          </a:p>
          <a:p>
            <a:pPr marL="0" indent="0" algn="ctr">
              <a:buNone/>
            </a:pPr>
            <a:r>
              <a:rPr lang="en-US" dirty="0">
                <a:effectLst/>
              </a:rPr>
              <a:t>How a bsa applies hard skills, utilizing information and technology,</a:t>
            </a:r>
          </a:p>
          <a:p>
            <a:pPr marL="0" indent="0" algn="ctr">
              <a:buNone/>
            </a:pPr>
            <a:r>
              <a:rPr lang="en-US" dirty="0">
                <a:effectLst/>
              </a:rPr>
              <a:t> empowers a bsa to lead their project teams throughout the project life cycle.</a:t>
            </a:r>
          </a:p>
          <a:p>
            <a:pPr marL="0" indent="0" algn="ctr">
              <a:buNone/>
            </a:pPr>
            <a:endParaRPr lang="en-US" dirty="0">
              <a:effectLst/>
            </a:endParaRPr>
          </a:p>
          <a:p>
            <a:pPr marL="0" indent="0" algn="ctr">
              <a:buNone/>
            </a:pPr>
            <a:r>
              <a:rPr lang="en-US" b="1" dirty="0">
                <a:effectLst/>
              </a:rPr>
              <a:t>The moment a BSA defines their role for one’s self, </a:t>
            </a:r>
          </a:p>
          <a:p>
            <a:pPr marL="0" indent="0" algn="ctr">
              <a:buNone/>
            </a:pPr>
            <a:r>
              <a:rPr lang="en-US" b="1" dirty="0">
                <a:effectLst/>
              </a:rPr>
              <a:t>is when they’ve entered the power zone</a:t>
            </a:r>
          </a:p>
          <a:p>
            <a:pPr marL="0" indent="0" algn="ctr">
              <a:buNone/>
            </a:pPr>
            <a:r>
              <a:rPr lang="en-US" dirty="0">
                <a:effectLst/>
              </a:rPr>
              <a:t>   </a:t>
            </a:r>
          </a:p>
          <a:p>
            <a:pPr marL="0" indent="0" algn="ctr">
              <a:buNone/>
            </a:pPr>
            <a:endParaRPr lang="en-US" dirty="0"/>
          </a:p>
        </p:txBody>
      </p:sp>
      <p:pic>
        <p:nvPicPr>
          <p:cNvPr id="4" name="Picture 3">
            <a:extLst>
              <a:ext uri="{FF2B5EF4-FFF2-40B4-BE49-F238E27FC236}">
                <a16:creationId xmlns:a16="http://schemas.microsoft.com/office/drawing/2014/main" id="{A4A9A9D4-5823-4147-8001-9C3B99AE49A5}"/>
              </a:ext>
            </a:extLst>
          </p:cNvPr>
          <p:cNvPicPr>
            <a:picLocks noChangeAspect="1"/>
          </p:cNvPicPr>
          <p:nvPr/>
        </p:nvPicPr>
        <p:blipFill>
          <a:blip r:embed="rId2"/>
          <a:stretch>
            <a:fillRect/>
          </a:stretch>
        </p:blipFill>
        <p:spPr>
          <a:xfrm>
            <a:off x="7397235" y="317694"/>
            <a:ext cx="4526542" cy="2196906"/>
          </a:xfrm>
          <a:prstGeom prst="rect">
            <a:avLst/>
          </a:prstGeom>
        </p:spPr>
      </p:pic>
    </p:spTree>
    <p:extLst>
      <p:ext uri="{BB962C8B-B14F-4D97-AF65-F5344CB8AC3E}">
        <p14:creationId xmlns:p14="http://schemas.microsoft.com/office/powerpoint/2010/main" val="104708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a:xfrm>
            <a:off x="1141413" y="2666999"/>
            <a:ext cx="9905998" cy="3465577"/>
          </a:xfrm>
        </p:spPr>
        <p:txBody>
          <a:bodyPr>
            <a:normAutofit/>
          </a:bodyPr>
          <a:lstStyle/>
          <a:p>
            <a:r>
              <a:rPr lang="en-US" b="1" dirty="0">
                <a:effectLst/>
              </a:rPr>
              <a:t>Without being asked explore:</a:t>
            </a:r>
          </a:p>
          <a:p>
            <a:pPr lvl="1">
              <a:buFont typeface="Arial" panose="020B0604020202020204" pitchFamily="34" charset="0"/>
              <a:buChar char="−"/>
            </a:pPr>
            <a:r>
              <a:rPr lang="en-US" dirty="0">
                <a:effectLst/>
              </a:rPr>
              <a:t>advanced metric reporting</a:t>
            </a:r>
          </a:p>
          <a:p>
            <a:pPr lvl="1">
              <a:buFont typeface="Arial" panose="020B0604020202020204" pitchFamily="34" charset="0"/>
              <a:buChar char="−"/>
            </a:pPr>
            <a:r>
              <a:rPr lang="en-US" dirty="0">
                <a:effectLst/>
              </a:rPr>
              <a:t>Better traceability</a:t>
            </a:r>
          </a:p>
          <a:p>
            <a:pPr lvl="1">
              <a:buFont typeface="Arial" panose="020B0604020202020204" pitchFamily="34" charset="0"/>
              <a:buChar char="−"/>
            </a:pPr>
            <a:r>
              <a:rPr lang="en-US" dirty="0">
                <a:effectLst/>
              </a:rPr>
              <a:t>Quality management techniques</a:t>
            </a:r>
          </a:p>
          <a:p>
            <a:pPr marL="0" indent="0">
              <a:buNone/>
            </a:pPr>
            <a:endParaRPr lang="en-US" b="1" dirty="0">
              <a:effectLst/>
            </a:endParaRPr>
          </a:p>
          <a:p>
            <a:pPr marL="0" indent="0">
              <a:buNone/>
            </a:pPr>
            <a:r>
              <a:rPr lang="en-US" b="1" u="sng" dirty="0">
                <a:effectLst/>
              </a:rPr>
              <a:t>Tip:</a:t>
            </a:r>
            <a:r>
              <a:rPr lang="en-US" b="1" dirty="0">
                <a:effectLst/>
              </a:rPr>
              <a:t> </a:t>
            </a:r>
            <a:r>
              <a:rPr lang="en-US" dirty="0">
                <a:effectLst/>
              </a:rPr>
              <a:t>Abandon single treaded thinking; consider things beyond set scope </a:t>
            </a:r>
            <a:r>
              <a:rPr lang="en-US" dirty="0">
                <a:solidFill>
                  <a:srgbClr val="FFC000"/>
                </a:solidFill>
                <a:effectLst/>
              </a:rPr>
              <a:t>because your business is …</a:t>
            </a:r>
          </a:p>
          <a:p>
            <a:pPr marL="0" indent="0">
              <a:buNone/>
            </a:pPr>
            <a:endParaRPr lang="en-US" dirty="0"/>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Tree>
    <p:extLst>
      <p:ext uri="{BB962C8B-B14F-4D97-AF65-F5344CB8AC3E}">
        <p14:creationId xmlns:p14="http://schemas.microsoft.com/office/powerpoint/2010/main" val="61295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p:txBody>
          <a:bodyPr>
            <a:normAutofit fontScale="92500" lnSpcReduction="10000"/>
          </a:bodyPr>
          <a:lstStyle/>
          <a:p>
            <a:pPr marL="0" indent="0" algn="ctr">
              <a:buNone/>
            </a:pPr>
            <a:r>
              <a:rPr lang="en-US" b="1" dirty="0">
                <a:effectLst/>
              </a:rPr>
              <a:t>SOFTSKILLS</a:t>
            </a:r>
          </a:p>
          <a:p>
            <a:pPr marL="0" indent="0" algn="ctr">
              <a:buNone/>
            </a:pPr>
            <a:r>
              <a:rPr lang="en-US" dirty="0">
                <a:effectLst/>
              </a:rPr>
              <a:t>The secret EDGE</a:t>
            </a:r>
          </a:p>
          <a:p>
            <a:pPr marL="0" indent="0" algn="ctr">
              <a:buNone/>
            </a:pPr>
            <a:r>
              <a:rPr lang="en-US" dirty="0">
                <a:effectLst/>
              </a:rPr>
              <a:t>They cannot be measured and are harder to quantify</a:t>
            </a:r>
          </a:p>
          <a:p>
            <a:pPr marL="0" indent="0" algn="ctr">
              <a:buNone/>
            </a:pPr>
            <a:endParaRPr lang="en-US" dirty="0">
              <a:effectLst/>
            </a:endParaRPr>
          </a:p>
          <a:p>
            <a:pPr marL="0" indent="0" algn="ctr">
              <a:buNone/>
            </a:pPr>
            <a:r>
              <a:rPr lang="en-US" b="1" dirty="0">
                <a:effectLst/>
              </a:rPr>
              <a:t>“If I’m going to do something different and if I want to meet someone’s needs, I really </a:t>
            </a:r>
            <a:br>
              <a:rPr lang="en-US" b="1" dirty="0">
                <a:effectLst/>
              </a:rPr>
            </a:br>
            <a:r>
              <a:rPr lang="en-US" b="1" dirty="0">
                <a:effectLst/>
              </a:rPr>
              <a:t>need to go the distance” 		</a:t>
            </a:r>
          </a:p>
          <a:p>
            <a:pPr marL="0" indent="0" algn="ctr">
              <a:buNone/>
            </a:pPr>
            <a:r>
              <a:rPr lang="en-US" dirty="0">
                <a:effectLst/>
              </a:rPr>
              <a:t>								–</a:t>
            </a:r>
            <a:r>
              <a:rPr lang="en-US" b="1" dirty="0">
                <a:effectLst/>
              </a:rPr>
              <a:t> </a:t>
            </a:r>
            <a:r>
              <a:rPr lang="en-US" dirty="0">
                <a:effectLst/>
              </a:rPr>
              <a:t>Hilary Swank</a:t>
            </a:r>
            <a:endParaRPr lang="en-US" b="1" dirty="0">
              <a:effectLst/>
            </a:endParaRPr>
          </a:p>
          <a:p>
            <a:pPr marL="0" indent="0" algn="ctr">
              <a:buNone/>
            </a:pPr>
            <a:r>
              <a:rPr lang="en-US" dirty="0">
                <a:effectLst/>
              </a:rPr>
              <a:t>   </a:t>
            </a:r>
          </a:p>
          <a:p>
            <a:pPr marL="0" indent="0" algn="ctr">
              <a:buNone/>
            </a:pPr>
            <a:endParaRPr lang="en-US" dirty="0"/>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Tree>
    <p:extLst>
      <p:ext uri="{BB962C8B-B14F-4D97-AF65-F5344CB8AC3E}">
        <p14:creationId xmlns:p14="http://schemas.microsoft.com/office/powerpoint/2010/main" val="293110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a:xfrm>
            <a:off x="1141413" y="1816609"/>
            <a:ext cx="9905998" cy="4815840"/>
          </a:xfrm>
        </p:spPr>
        <p:txBody>
          <a:bodyPr>
            <a:normAutofit/>
          </a:bodyPr>
          <a:lstStyle/>
          <a:p>
            <a:r>
              <a:rPr lang="en-US" b="1" dirty="0">
                <a:effectLst/>
              </a:rPr>
              <a:t>Develop interpersonal skills</a:t>
            </a:r>
          </a:p>
          <a:p>
            <a:pPr lvl="1">
              <a:buFont typeface="Arial" panose="020B0604020202020204" pitchFamily="34" charset="0"/>
              <a:buChar char="−"/>
            </a:pPr>
            <a:r>
              <a:rPr lang="en-US" b="1" dirty="0">
                <a:effectLst/>
              </a:rPr>
              <a:t>Patience </a:t>
            </a:r>
          </a:p>
          <a:p>
            <a:pPr lvl="1">
              <a:buFont typeface="Arial" panose="020B0604020202020204" pitchFamily="34" charset="0"/>
              <a:buChar char="−"/>
            </a:pPr>
            <a:r>
              <a:rPr lang="en-US" b="1" dirty="0">
                <a:effectLst/>
              </a:rPr>
              <a:t>Motivation</a:t>
            </a:r>
          </a:p>
          <a:p>
            <a:pPr lvl="1">
              <a:buFont typeface="Arial" panose="020B0604020202020204" pitchFamily="34" charset="0"/>
              <a:buChar char="−"/>
            </a:pPr>
            <a:r>
              <a:rPr lang="en-US" b="1" dirty="0">
                <a:effectLst/>
              </a:rPr>
              <a:t>Leadership</a:t>
            </a:r>
          </a:p>
          <a:p>
            <a:pPr lvl="1">
              <a:buFont typeface="Arial" panose="020B0604020202020204" pitchFamily="34" charset="0"/>
              <a:buChar char="−"/>
            </a:pPr>
            <a:r>
              <a:rPr lang="en-US" b="1" dirty="0">
                <a:effectLst/>
              </a:rPr>
              <a:t>Flexibility</a:t>
            </a:r>
          </a:p>
          <a:p>
            <a:pPr lvl="1">
              <a:buFont typeface="Arial" panose="020B0604020202020204" pitchFamily="34" charset="0"/>
              <a:buChar char="−"/>
            </a:pPr>
            <a:r>
              <a:rPr lang="en-US" b="1" dirty="0">
                <a:effectLst/>
              </a:rPr>
              <a:t>Communication</a:t>
            </a:r>
          </a:p>
          <a:p>
            <a:pPr lvl="1">
              <a:buFont typeface="Arial" panose="020B0604020202020204" pitchFamily="34" charset="0"/>
              <a:buChar char="−"/>
            </a:pPr>
            <a:r>
              <a:rPr lang="en-US" b="1" dirty="0">
                <a:effectLst/>
              </a:rPr>
              <a:t>Positive attitude</a:t>
            </a:r>
          </a:p>
          <a:p>
            <a:pPr marL="457200" lvl="1" indent="0">
              <a:buNone/>
            </a:pPr>
            <a:endParaRPr lang="en-US" b="1" dirty="0">
              <a:effectLst/>
            </a:endParaRPr>
          </a:p>
          <a:p>
            <a:pPr marL="457200" lvl="1" indent="0">
              <a:buNone/>
            </a:pPr>
            <a:r>
              <a:rPr lang="en-US" dirty="0">
                <a:solidFill>
                  <a:srgbClr val="FFC000"/>
                </a:solidFill>
                <a:effectLst/>
              </a:rPr>
              <a:t>*Decide to care about your assignment</a:t>
            </a:r>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Tree>
    <p:extLst>
      <p:ext uri="{BB962C8B-B14F-4D97-AF65-F5344CB8AC3E}">
        <p14:creationId xmlns:p14="http://schemas.microsoft.com/office/powerpoint/2010/main" val="348661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a:xfrm>
            <a:off x="1141413" y="1816609"/>
            <a:ext cx="9905998" cy="4169663"/>
          </a:xfrm>
        </p:spPr>
        <p:txBody>
          <a:bodyPr>
            <a:normAutofit fontScale="92500" lnSpcReduction="10000"/>
          </a:bodyPr>
          <a:lstStyle/>
          <a:p>
            <a:pPr marL="0" indent="0">
              <a:buNone/>
            </a:pPr>
            <a:r>
              <a:rPr lang="en-US" b="1" dirty="0">
                <a:effectLst/>
              </a:rPr>
              <a:t> </a:t>
            </a:r>
          </a:p>
          <a:p>
            <a:pPr marL="0" indent="0">
              <a:buNone/>
            </a:pPr>
            <a:r>
              <a:rPr lang="en-US" b="1" u="sng" dirty="0">
                <a:effectLst/>
              </a:rPr>
              <a:t>Tip:</a:t>
            </a:r>
          </a:p>
          <a:p>
            <a:pPr marL="0" indent="0">
              <a:buNone/>
            </a:pPr>
            <a:r>
              <a:rPr lang="en-US" dirty="0">
                <a:effectLst/>
              </a:rPr>
              <a:t>Diffuse Hostility with Humor</a:t>
            </a:r>
          </a:p>
          <a:p>
            <a:pPr marL="0" indent="0">
              <a:buNone/>
            </a:pPr>
            <a:r>
              <a:rPr lang="en-US" dirty="0">
                <a:effectLst/>
              </a:rPr>
              <a:t>Build relationships proactively</a:t>
            </a:r>
          </a:p>
          <a:p>
            <a:pPr marL="0" indent="0">
              <a:buNone/>
            </a:pPr>
            <a:r>
              <a:rPr lang="en-US" dirty="0">
                <a:effectLst/>
              </a:rPr>
              <a:t>Deliver bad news ; quickly &amp; concise</a:t>
            </a:r>
          </a:p>
          <a:p>
            <a:pPr marL="0" indent="0">
              <a:buNone/>
            </a:pPr>
            <a:r>
              <a:rPr lang="en-US" dirty="0">
                <a:effectLst/>
              </a:rPr>
              <a:t>Decide to maintain a positive attitude</a:t>
            </a:r>
          </a:p>
          <a:p>
            <a:pPr marL="0" indent="0">
              <a:buNone/>
            </a:pPr>
            <a:r>
              <a:rPr lang="en-US" dirty="0">
                <a:effectLst/>
              </a:rPr>
              <a:t>Be your on judge</a:t>
            </a:r>
          </a:p>
          <a:p>
            <a:pPr marL="0" indent="0">
              <a:buNone/>
            </a:pPr>
            <a:r>
              <a:rPr lang="en-US" dirty="0">
                <a:effectLst/>
              </a:rPr>
              <a:t>Highlight small wins</a:t>
            </a:r>
          </a:p>
          <a:p>
            <a:pPr marL="0" indent="0">
              <a:buNone/>
            </a:pPr>
            <a:endParaRPr lang="en-US" dirty="0">
              <a:effectLst/>
            </a:endParaRPr>
          </a:p>
          <a:p>
            <a:pPr marL="0" indent="0">
              <a:buNone/>
            </a:pPr>
            <a:r>
              <a:rPr lang="en-US" b="1" dirty="0">
                <a:effectLst/>
              </a:rPr>
              <a:t>Decide to live in the power zone by maximizing you efforts each day; if you show up for work show up </a:t>
            </a:r>
            <a:r>
              <a:rPr lang="en-US" b="1" dirty="0">
                <a:solidFill>
                  <a:srgbClr val="FFC000"/>
                </a:solidFill>
                <a:effectLst/>
              </a:rPr>
              <a:t>powerful!</a:t>
            </a:r>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Tree>
    <p:extLst>
      <p:ext uri="{BB962C8B-B14F-4D97-AF65-F5344CB8AC3E}">
        <p14:creationId xmlns:p14="http://schemas.microsoft.com/office/powerpoint/2010/main" val="185336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a:xfrm>
            <a:off x="1141413" y="1816609"/>
            <a:ext cx="9905998" cy="4169663"/>
          </a:xfrm>
        </p:spPr>
        <p:txBody>
          <a:bodyPr>
            <a:normAutofit/>
          </a:bodyPr>
          <a:lstStyle/>
          <a:p>
            <a:pPr marL="0" indent="0">
              <a:buNone/>
            </a:pPr>
            <a:r>
              <a:rPr lang="en-US" b="1" dirty="0">
                <a:effectLst/>
              </a:rPr>
              <a:t> </a:t>
            </a:r>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rot="5400000">
            <a:off x="902062" y="2273818"/>
            <a:ext cx="3365284" cy="3133616"/>
          </a:xfrm>
          <a:prstGeom prst="rect">
            <a:avLst/>
          </a:prstGeom>
        </p:spPr>
      </p:pic>
      <p:sp>
        <p:nvSpPr>
          <p:cNvPr id="4" name="TextBox 3">
            <a:extLst>
              <a:ext uri="{FF2B5EF4-FFF2-40B4-BE49-F238E27FC236}">
                <a16:creationId xmlns:a16="http://schemas.microsoft.com/office/drawing/2014/main" id="{1919A6DC-BAC1-41F6-8AC9-52C3BC599E44}"/>
              </a:ext>
            </a:extLst>
          </p:cNvPr>
          <p:cNvSpPr txBox="1"/>
          <p:nvPr/>
        </p:nvSpPr>
        <p:spPr>
          <a:xfrm>
            <a:off x="5449824" y="2157984"/>
            <a:ext cx="5047488" cy="1107996"/>
          </a:xfrm>
          <a:prstGeom prst="rect">
            <a:avLst/>
          </a:prstGeom>
          <a:noFill/>
        </p:spPr>
        <p:txBody>
          <a:bodyPr wrap="square" rtlCol="0">
            <a:spAutoFit/>
          </a:bodyPr>
          <a:lstStyle/>
          <a:p>
            <a:r>
              <a:rPr lang="en-US" sz="6600" dirty="0">
                <a:solidFill>
                  <a:srgbClr val="FFC000"/>
                </a:solidFill>
              </a:rPr>
              <a:t>Questions ?</a:t>
            </a:r>
          </a:p>
        </p:txBody>
      </p:sp>
    </p:spTree>
    <p:extLst>
      <p:ext uri="{BB962C8B-B14F-4D97-AF65-F5344CB8AC3E}">
        <p14:creationId xmlns:p14="http://schemas.microsoft.com/office/powerpoint/2010/main" val="390252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ED1E52-D010-4E69-89FB-70BF9F560DB5}"/>
              </a:ext>
            </a:extLst>
          </p:cNvPr>
          <p:cNvPicPr>
            <a:picLocks noChangeAspect="1"/>
          </p:cNvPicPr>
          <p:nvPr/>
        </p:nvPicPr>
        <p:blipFill>
          <a:blip r:embed="rId2"/>
          <a:stretch>
            <a:fillRect/>
          </a:stretch>
        </p:blipFill>
        <p:spPr>
          <a:xfrm>
            <a:off x="8403190" y="301481"/>
            <a:ext cx="3359187" cy="3127519"/>
          </a:xfrm>
          <a:prstGeom prst="rect">
            <a:avLst/>
          </a:prstGeom>
        </p:spPr>
      </p:pic>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a:xfrm>
            <a:off x="1141413" y="609600"/>
            <a:ext cx="9905998" cy="1905000"/>
          </a:xfrm>
        </p:spPr>
        <p:txBody>
          <a:bodyPr/>
          <a:lstStyle/>
          <a:p>
            <a:r>
              <a:rPr lang="en-US" dirty="0"/>
              <a:t>Power ZONE</a:t>
            </a:r>
          </a:p>
        </p:txBody>
      </p:sp>
      <p:pic>
        <p:nvPicPr>
          <p:cNvPr id="7" name="Content Placeholder 6">
            <a:extLst>
              <a:ext uri="{FF2B5EF4-FFF2-40B4-BE49-F238E27FC236}">
                <a16:creationId xmlns:a16="http://schemas.microsoft.com/office/drawing/2014/main" id="{79F36A35-3756-4DF1-A92F-D7844BEF0631}"/>
              </a:ext>
            </a:extLst>
          </p:cNvPr>
          <p:cNvPicPr>
            <a:picLocks noGrp="1" noChangeAspect="1"/>
          </p:cNvPicPr>
          <p:nvPr>
            <p:ph idx="1"/>
          </p:nvPr>
        </p:nvPicPr>
        <p:blipFill>
          <a:blip r:embed="rId3"/>
          <a:stretch>
            <a:fillRect/>
          </a:stretch>
        </p:blipFill>
        <p:spPr>
          <a:xfrm>
            <a:off x="1251141" y="2514600"/>
            <a:ext cx="1535952" cy="3124200"/>
          </a:xfrm>
        </p:spPr>
      </p:pic>
      <p:sp>
        <p:nvSpPr>
          <p:cNvPr id="8" name="TextBox 7">
            <a:extLst>
              <a:ext uri="{FF2B5EF4-FFF2-40B4-BE49-F238E27FC236}">
                <a16:creationId xmlns:a16="http://schemas.microsoft.com/office/drawing/2014/main" id="{6CD6A79A-BF8E-48BC-BAAF-D580BB5C0F6C}"/>
              </a:ext>
            </a:extLst>
          </p:cNvPr>
          <p:cNvSpPr txBox="1"/>
          <p:nvPr/>
        </p:nvSpPr>
        <p:spPr>
          <a:xfrm>
            <a:off x="3352800" y="2514600"/>
            <a:ext cx="7351776" cy="2585323"/>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dirty="0"/>
              <a:t>A lover of Information Technology since the Commodore 64</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Graduated from Syracuse University with a BA, International Relations and minor in French</a:t>
            </a:r>
          </a:p>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Started at Electronic Data Services ( EDS ) in 1999</a:t>
            </a:r>
          </a:p>
          <a:p>
            <a:pPr>
              <a:buClr>
                <a:srgbClr val="FFC000"/>
              </a:buClr>
            </a:pPr>
            <a:r>
              <a:rPr lang="en-US" b="1" dirty="0"/>
              <a:t>     </a:t>
            </a:r>
            <a:r>
              <a:rPr lang="en-US" b="1" u="sng" dirty="0"/>
              <a:t>Worked on two accounts</a:t>
            </a:r>
          </a:p>
          <a:p>
            <a:pPr marL="742950" lvl="1" indent="-285750">
              <a:buClr>
                <a:srgbClr val="FFC000"/>
              </a:buClr>
              <a:buFont typeface="Arial" panose="020B0604020202020204" pitchFamily="34" charset="0"/>
              <a:buChar char="−"/>
            </a:pPr>
            <a:r>
              <a:rPr lang="en-US" dirty="0"/>
              <a:t>Bethlehem Steel</a:t>
            </a:r>
          </a:p>
          <a:p>
            <a:pPr marL="742950" lvl="1" indent="-285750">
              <a:buClr>
                <a:srgbClr val="FFC000"/>
              </a:buClr>
              <a:buFont typeface="Arial" panose="020B0604020202020204" pitchFamily="34" charset="0"/>
              <a:buChar char="−"/>
            </a:pPr>
            <a:r>
              <a:rPr lang="en-US" dirty="0"/>
              <a:t>The Hartford</a:t>
            </a:r>
          </a:p>
        </p:txBody>
      </p:sp>
    </p:spTree>
    <p:extLst>
      <p:ext uri="{BB962C8B-B14F-4D97-AF65-F5344CB8AC3E}">
        <p14:creationId xmlns:p14="http://schemas.microsoft.com/office/powerpoint/2010/main" val="103247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p:txBody>
          <a:bodyPr/>
          <a:lstStyle/>
          <a:p>
            <a:r>
              <a:rPr lang="en-US" dirty="0">
                <a:effectLst/>
              </a:rPr>
              <a:t>The </a:t>
            </a:r>
            <a:r>
              <a:rPr lang="en-US" b="1" dirty="0">
                <a:effectLst/>
              </a:rPr>
              <a:t>Y2K Disaster</a:t>
            </a:r>
            <a:r>
              <a:rPr lang="en-US" dirty="0">
                <a:effectLst/>
              </a:rPr>
              <a:t> That Never Was. In 1999, everyone was anticipating the arrival of the new millennium. January 1, 2000 was the day that our entire lives were going to be changed. The fear was that all of the computers that everyone depended on would malfunction. ... They called this the great </a:t>
            </a:r>
            <a:r>
              <a:rPr lang="en-US" b="1" dirty="0">
                <a:effectLst/>
              </a:rPr>
              <a:t>Y2K</a:t>
            </a:r>
            <a:r>
              <a:rPr lang="en-US" dirty="0">
                <a:effectLst/>
              </a:rPr>
              <a:t> scare.</a:t>
            </a:r>
            <a:endParaRPr lang="en-US" dirty="0"/>
          </a:p>
        </p:txBody>
      </p:sp>
      <p:pic>
        <p:nvPicPr>
          <p:cNvPr id="9" name="Picture 8">
            <a:extLst>
              <a:ext uri="{FF2B5EF4-FFF2-40B4-BE49-F238E27FC236}">
                <a16:creationId xmlns:a16="http://schemas.microsoft.com/office/drawing/2014/main" id="{0F42DEBB-33ED-4722-B152-49E03379FB30}"/>
              </a:ext>
            </a:extLst>
          </p:cNvPr>
          <p:cNvPicPr>
            <a:picLocks noChangeAspect="1"/>
          </p:cNvPicPr>
          <p:nvPr/>
        </p:nvPicPr>
        <p:blipFill>
          <a:blip r:embed="rId2"/>
          <a:stretch>
            <a:fillRect/>
          </a:stretch>
        </p:blipFill>
        <p:spPr>
          <a:xfrm>
            <a:off x="9349316" y="152544"/>
            <a:ext cx="2745148" cy="2438256"/>
          </a:xfrm>
          <a:prstGeom prst="rect">
            <a:avLst/>
          </a:prstGeom>
        </p:spPr>
      </p:pic>
      <p:sp>
        <p:nvSpPr>
          <p:cNvPr id="10" name="TextBox 9">
            <a:extLst>
              <a:ext uri="{FF2B5EF4-FFF2-40B4-BE49-F238E27FC236}">
                <a16:creationId xmlns:a16="http://schemas.microsoft.com/office/drawing/2014/main" id="{C9881AB6-5BAC-4060-999E-C9FC9B06A47A}"/>
              </a:ext>
            </a:extLst>
          </p:cNvPr>
          <p:cNvSpPr txBox="1"/>
          <p:nvPr/>
        </p:nvSpPr>
        <p:spPr>
          <a:xfrm>
            <a:off x="10082784" y="609600"/>
            <a:ext cx="1085088" cy="369332"/>
          </a:xfrm>
          <a:prstGeom prst="rect">
            <a:avLst/>
          </a:prstGeom>
          <a:noFill/>
        </p:spPr>
        <p:txBody>
          <a:bodyPr wrap="square" rtlCol="0">
            <a:spAutoFit/>
          </a:bodyPr>
          <a:lstStyle/>
          <a:p>
            <a:r>
              <a:rPr lang="en-US" b="1" dirty="0">
                <a:solidFill>
                  <a:srgbClr val="FFC000"/>
                </a:solidFill>
              </a:rPr>
              <a:t>Y2K</a:t>
            </a:r>
          </a:p>
        </p:txBody>
      </p:sp>
    </p:spTree>
    <p:extLst>
      <p:ext uri="{BB962C8B-B14F-4D97-AF65-F5344CB8AC3E}">
        <p14:creationId xmlns:p14="http://schemas.microsoft.com/office/powerpoint/2010/main" val="229096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F6F2-4FFC-4A86-8A86-DAA2C8A1DAAD}"/>
              </a:ext>
            </a:extLst>
          </p:cNvPr>
          <p:cNvSpPr>
            <a:spLocks noGrp="1"/>
          </p:cNvSpPr>
          <p:nvPr>
            <p:ph type="title"/>
          </p:nvPr>
        </p:nvSpPr>
        <p:spPr/>
        <p:txBody>
          <a:bodyPr/>
          <a:lstStyle/>
          <a:p>
            <a:r>
              <a:rPr lang="en-US" dirty="0"/>
              <a:t>Power zOne</a:t>
            </a:r>
          </a:p>
        </p:txBody>
      </p:sp>
      <p:pic>
        <p:nvPicPr>
          <p:cNvPr id="1030" name="Picture 6" descr="https://cdn.vox-cdn.com/thumbor/DWD9qskTuYSMwqXLnKvH5uxqH-c=/0x0:5136x3424/1200x800/filters:focal(2158x1302:2978x2122)/cdn.vox-cdn.com/uploads/chorus_image/image/57733307/813884326.jpg.0.jpg">
            <a:extLst>
              <a:ext uri="{FF2B5EF4-FFF2-40B4-BE49-F238E27FC236}">
                <a16:creationId xmlns:a16="http://schemas.microsoft.com/office/drawing/2014/main" id="{34313570-FDE0-4BF1-95B9-A645C0A00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08" y="2475112"/>
            <a:ext cx="2880360" cy="1920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09B2C3-25DE-42D9-8320-8B75C21AA531}"/>
              </a:ext>
            </a:extLst>
          </p:cNvPr>
          <p:cNvSpPr txBox="1"/>
          <p:nvPr/>
        </p:nvSpPr>
        <p:spPr>
          <a:xfrm>
            <a:off x="1141413" y="4606571"/>
            <a:ext cx="2182368" cy="646331"/>
          </a:xfrm>
          <a:prstGeom prst="rect">
            <a:avLst/>
          </a:prstGeom>
          <a:noFill/>
        </p:spPr>
        <p:txBody>
          <a:bodyPr wrap="square" rtlCol="0">
            <a:spAutoFit/>
          </a:bodyPr>
          <a:lstStyle/>
          <a:p>
            <a:r>
              <a:rPr lang="en-US" dirty="0"/>
              <a:t>Jeff Bezos – Amazon CEO</a:t>
            </a:r>
          </a:p>
        </p:txBody>
      </p:sp>
      <p:pic>
        <p:nvPicPr>
          <p:cNvPr id="1032" name="Picture 8" descr="Latest Consumer Technology Products On Display At CES 2016">
            <a:extLst>
              <a:ext uri="{FF2B5EF4-FFF2-40B4-BE49-F238E27FC236}">
                <a16:creationId xmlns:a16="http://schemas.microsoft.com/office/drawing/2014/main" id="{4CCCA237-E261-4BA6-AEC5-01A6F66584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694" y="2458747"/>
            <a:ext cx="2903601" cy="195297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Image result for cam newton">
            <a:extLst>
              <a:ext uri="{FF2B5EF4-FFF2-40B4-BE49-F238E27FC236}">
                <a16:creationId xmlns:a16="http://schemas.microsoft.com/office/drawing/2014/main" id="{968A5336-443B-48BE-9F1A-4B1AB09EDAA0}"/>
              </a:ext>
            </a:extLst>
          </p:cNvPr>
          <p:cNvSpPr>
            <a:spLocks noChangeAspect="1" noChangeArrowheads="1"/>
          </p:cNvSpPr>
          <p:nvPr/>
        </p:nvSpPr>
        <p:spPr bwMode="auto">
          <a:xfrm>
            <a:off x="5943600" y="3276600"/>
            <a:ext cx="304800" cy="7467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62E3C271-0A3A-4104-BF57-6607C07E8676}"/>
              </a:ext>
            </a:extLst>
          </p:cNvPr>
          <p:cNvPicPr>
            <a:picLocks noChangeAspect="1"/>
          </p:cNvPicPr>
          <p:nvPr/>
        </p:nvPicPr>
        <p:blipFill>
          <a:blip r:embed="rId4"/>
          <a:stretch>
            <a:fillRect/>
          </a:stretch>
        </p:blipFill>
        <p:spPr>
          <a:xfrm>
            <a:off x="9176569" y="2194751"/>
            <a:ext cx="1314450" cy="1257300"/>
          </a:xfrm>
          <a:prstGeom prst="rect">
            <a:avLst/>
          </a:prstGeom>
        </p:spPr>
      </p:pic>
      <p:sp>
        <p:nvSpPr>
          <p:cNvPr id="10" name="TextBox 9">
            <a:extLst>
              <a:ext uri="{FF2B5EF4-FFF2-40B4-BE49-F238E27FC236}">
                <a16:creationId xmlns:a16="http://schemas.microsoft.com/office/drawing/2014/main" id="{3D885072-0A70-4B3D-A30A-9363621896C2}"/>
              </a:ext>
            </a:extLst>
          </p:cNvPr>
          <p:cNvSpPr txBox="1"/>
          <p:nvPr/>
        </p:nvSpPr>
        <p:spPr>
          <a:xfrm>
            <a:off x="7893043" y="4681728"/>
            <a:ext cx="2258699" cy="1200329"/>
          </a:xfrm>
          <a:prstGeom prst="rect">
            <a:avLst/>
          </a:prstGeom>
          <a:noFill/>
        </p:spPr>
        <p:txBody>
          <a:bodyPr wrap="square" rtlCol="0">
            <a:spAutoFit/>
          </a:bodyPr>
          <a:lstStyle/>
          <a:p>
            <a:r>
              <a:rPr lang="en-US" dirty="0"/>
              <a:t>One of the highest paid NFL players at 45.7M including his endorsements </a:t>
            </a:r>
          </a:p>
        </p:txBody>
      </p:sp>
      <p:sp>
        <p:nvSpPr>
          <p:cNvPr id="11" name="TextBox 10">
            <a:extLst>
              <a:ext uri="{FF2B5EF4-FFF2-40B4-BE49-F238E27FC236}">
                <a16:creationId xmlns:a16="http://schemas.microsoft.com/office/drawing/2014/main" id="{63673DA7-EFDE-4DA7-805E-0C4CAD772B4D}"/>
              </a:ext>
            </a:extLst>
          </p:cNvPr>
          <p:cNvSpPr txBox="1"/>
          <p:nvPr/>
        </p:nvSpPr>
        <p:spPr>
          <a:xfrm>
            <a:off x="10404912" y="4969996"/>
            <a:ext cx="1883013" cy="1477328"/>
          </a:xfrm>
          <a:prstGeom prst="rect">
            <a:avLst/>
          </a:prstGeom>
          <a:noFill/>
        </p:spPr>
        <p:txBody>
          <a:bodyPr wrap="square" rtlCol="0">
            <a:spAutoFit/>
          </a:bodyPr>
          <a:lstStyle/>
          <a:p>
            <a:r>
              <a:rPr lang="en-US" dirty="0"/>
              <a:t>It would take </a:t>
            </a:r>
            <a:r>
              <a:rPr lang="en-US" dirty="0">
                <a:solidFill>
                  <a:srgbClr val="FFC000"/>
                </a:solidFill>
              </a:rPr>
              <a:t>2200</a:t>
            </a:r>
            <a:r>
              <a:rPr lang="en-US" dirty="0"/>
              <a:t> Cam Newton’s to reach 100 Billion dollars</a:t>
            </a:r>
          </a:p>
        </p:txBody>
      </p:sp>
      <p:sp>
        <p:nvSpPr>
          <p:cNvPr id="12" name="TextBox 11">
            <a:extLst>
              <a:ext uri="{FF2B5EF4-FFF2-40B4-BE49-F238E27FC236}">
                <a16:creationId xmlns:a16="http://schemas.microsoft.com/office/drawing/2014/main" id="{8EEC8AF9-C3DE-44E8-9F57-16BA448851B0}"/>
              </a:ext>
            </a:extLst>
          </p:cNvPr>
          <p:cNvSpPr txBox="1"/>
          <p:nvPr/>
        </p:nvSpPr>
        <p:spPr>
          <a:xfrm>
            <a:off x="4707568" y="4635561"/>
            <a:ext cx="2109216" cy="646331"/>
          </a:xfrm>
          <a:prstGeom prst="rect">
            <a:avLst/>
          </a:prstGeom>
          <a:noFill/>
        </p:spPr>
        <p:txBody>
          <a:bodyPr wrap="square" rtlCol="0">
            <a:spAutoFit/>
          </a:bodyPr>
          <a:lstStyle/>
          <a:p>
            <a:r>
              <a:rPr lang="en-US" dirty="0"/>
              <a:t>January 2018 hit 100 Billion mark</a:t>
            </a:r>
          </a:p>
        </p:txBody>
      </p:sp>
      <p:pic>
        <p:nvPicPr>
          <p:cNvPr id="15" name="Picture 14">
            <a:extLst>
              <a:ext uri="{FF2B5EF4-FFF2-40B4-BE49-F238E27FC236}">
                <a16:creationId xmlns:a16="http://schemas.microsoft.com/office/drawing/2014/main" id="{24DE48A7-6E6E-4B80-B750-5E50DFB6BF36}"/>
              </a:ext>
            </a:extLst>
          </p:cNvPr>
          <p:cNvPicPr>
            <a:picLocks noChangeAspect="1"/>
          </p:cNvPicPr>
          <p:nvPr/>
        </p:nvPicPr>
        <p:blipFill>
          <a:blip r:embed="rId5"/>
          <a:stretch>
            <a:fillRect/>
          </a:stretch>
        </p:blipFill>
        <p:spPr>
          <a:xfrm>
            <a:off x="8704901" y="857438"/>
            <a:ext cx="1316850" cy="1255885"/>
          </a:xfrm>
          <a:prstGeom prst="rect">
            <a:avLst/>
          </a:prstGeom>
        </p:spPr>
      </p:pic>
      <p:pic>
        <p:nvPicPr>
          <p:cNvPr id="16" name="Picture 15">
            <a:extLst>
              <a:ext uri="{FF2B5EF4-FFF2-40B4-BE49-F238E27FC236}">
                <a16:creationId xmlns:a16="http://schemas.microsoft.com/office/drawing/2014/main" id="{55551B08-E1F4-44C5-8B61-F723F9EB9EBA}"/>
              </a:ext>
            </a:extLst>
          </p:cNvPr>
          <p:cNvPicPr>
            <a:picLocks noChangeAspect="1"/>
          </p:cNvPicPr>
          <p:nvPr/>
        </p:nvPicPr>
        <p:blipFill>
          <a:blip r:embed="rId5"/>
          <a:stretch>
            <a:fillRect/>
          </a:stretch>
        </p:blipFill>
        <p:spPr>
          <a:xfrm>
            <a:off x="10236466" y="742546"/>
            <a:ext cx="1316850" cy="1255885"/>
          </a:xfrm>
          <a:prstGeom prst="rect">
            <a:avLst/>
          </a:prstGeom>
        </p:spPr>
      </p:pic>
      <p:pic>
        <p:nvPicPr>
          <p:cNvPr id="17" name="Picture 16">
            <a:extLst>
              <a:ext uri="{FF2B5EF4-FFF2-40B4-BE49-F238E27FC236}">
                <a16:creationId xmlns:a16="http://schemas.microsoft.com/office/drawing/2014/main" id="{B108197E-0C9D-4093-B8FE-15B363A9F26D}"/>
              </a:ext>
            </a:extLst>
          </p:cNvPr>
          <p:cNvPicPr>
            <a:picLocks noChangeAspect="1"/>
          </p:cNvPicPr>
          <p:nvPr/>
        </p:nvPicPr>
        <p:blipFill>
          <a:blip r:embed="rId5"/>
          <a:stretch>
            <a:fillRect/>
          </a:stretch>
        </p:blipFill>
        <p:spPr>
          <a:xfrm>
            <a:off x="10628006" y="2121020"/>
            <a:ext cx="1316850" cy="1255885"/>
          </a:xfrm>
          <a:prstGeom prst="rect">
            <a:avLst/>
          </a:prstGeom>
        </p:spPr>
      </p:pic>
      <p:pic>
        <p:nvPicPr>
          <p:cNvPr id="18" name="Picture 17">
            <a:extLst>
              <a:ext uri="{FF2B5EF4-FFF2-40B4-BE49-F238E27FC236}">
                <a16:creationId xmlns:a16="http://schemas.microsoft.com/office/drawing/2014/main" id="{477A0F73-C06D-4601-93B3-D5A421C89686}"/>
              </a:ext>
            </a:extLst>
          </p:cNvPr>
          <p:cNvPicPr>
            <a:picLocks noChangeAspect="1"/>
          </p:cNvPicPr>
          <p:nvPr/>
        </p:nvPicPr>
        <p:blipFill>
          <a:blip r:embed="rId5"/>
          <a:stretch>
            <a:fillRect/>
          </a:stretch>
        </p:blipFill>
        <p:spPr>
          <a:xfrm>
            <a:off x="10605265" y="3520208"/>
            <a:ext cx="1316850" cy="1255885"/>
          </a:xfrm>
          <a:prstGeom prst="rect">
            <a:avLst/>
          </a:prstGeom>
        </p:spPr>
      </p:pic>
      <p:pic>
        <p:nvPicPr>
          <p:cNvPr id="19" name="Picture 18">
            <a:extLst>
              <a:ext uri="{FF2B5EF4-FFF2-40B4-BE49-F238E27FC236}">
                <a16:creationId xmlns:a16="http://schemas.microsoft.com/office/drawing/2014/main" id="{6CB44028-BFB3-480D-BDA7-D81C973A1614}"/>
              </a:ext>
            </a:extLst>
          </p:cNvPr>
          <p:cNvPicPr>
            <a:picLocks noChangeAspect="1"/>
          </p:cNvPicPr>
          <p:nvPr/>
        </p:nvPicPr>
        <p:blipFill>
          <a:blip r:embed="rId5"/>
          <a:stretch>
            <a:fillRect/>
          </a:stretch>
        </p:blipFill>
        <p:spPr>
          <a:xfrm>
            <a:off x="7722732" y="1727440"/>
            <a:ext cx="1316850" cy="1255885"/>
          </a:xfrm>
          <a:prstGeom prst="rect">
            <a:avLst/>
          </a:prstGeom>
        </p:spPr>
      </p:pic>
      <p:pic>
        <p:nvPicPr>
          <p:cNvPr id="20" name="Picture 19">
            <a:extLst>
              <a:ext uri="{FF2B5EF4-FFF2-40B4-BE49-F238E27FC236}">
                <a16:creationId xmlns:a16="http://schemas.microsoft.com/office/drawing/2014/main" id="{FF37661D-71C1-4040-AF04-DD88CFBA98FF}"/>
              </a:ext>
            </a:extLst>
          </p:cNvPr>
          <p:cNvPicPr>
            <a:picLocks noChangeAspect="1"/>
          </p:cNvPicPr>
          <p:nvPr/>
        </p:nvPicPr>
        <p:blipFill>
          <a:blip r:embed="rId5"/>
          <a:stretch>
            <a:fillRect/>
          </a:stretch>
        </p:blipFill>
        <p:spPr>
          <a:xfrm>
            <a:off x="8003235" y="3219846"/>
            <a:ext cx="1316850" cy="1255885"/>
          </a:xfrm>
          <a:prstGeom prst="rect">
            <a:avLst/>
          </a:prstGeom>
        </p:spPr>
      </p:pic>
      <p:pic>
        <p:nvPicPr>
          <p:cNvPr id="21" name="Picture 20">
            <a:extLst>
              <a:ext uri="{FF2B5EF4-FFF2-40B4-BE49-F238E27FC236}">
                <a16:creationId xmlns:a16="http://schemas.microsoft.com/office/drawing/2014/main" id="{F42C5F9E-EA53-4902-87BB-ACFDC12BF81B}"/>
              </a:ext>
            </a:extLst>
          </p:cNvPr>
          <p:cNvPicPr>
            <a:picLocks noChangeAspect="1"/>
          </p:cNvPicPr>
          <p:nvPr/>
        </p:nvPicPr>
        <p:blipFill>
          <a:blip r:embed="rId5"/>
          <a:stretch>
            <a:fillRect/>
          </a:stretch>
        </p:blipFill>
        <p:spPr>
          <a:xfrm>
            <a:off x="9493317" y="3387262"/>
            <a:ext cx="1316850" cy="1255885"/>
          </a:xfrm>
          <a:prstGeom prst="rect">
            <a:avLst/>
          </a:prstGeom>
        </p:spPr>
      </p:pic>
    </p:spTree>
    <p:extLst>
      <p:ext uri="{BB962C8B-B14F-4D97-AF65-F5344CB8AC3E}">
        <p14:creationId xmlns:p14="http://schemas.microsoft.com/office/powerpoint/2010/main" val="401555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p:txBody>
          <a:bodyPr/>
          <a:lstStyle/>
          <a:p>
            <a:r>
              <a:rPr lang="en-US" dirty="0">
                <a:effectLst/>
              </a:rPr>
              <a:t>Technical skills = Your Hired</a:t>
            </a:r>
          </a:p>
          <a:p>
            <a:r>
              <a:rPr lang="en-US" dirty="0">
                <a:effectLst/>
              </a:rPr>
              <a:t>No Technical skills = Your Hired</a:t>
            </a:r>
          </a:p>
          <a:p>
            <a:r>
              <a:rPr lang="en-US" dirty="0">
                <a:effectLst/>
              </a:rPr>
              <a:t>Strong verbal &amp; written communication skills = Your Hired</a:t>
            </a:r>
          </a:p>
          <a:p>
            <a:r>
              <a:rPr lang="en-US" dirty="0">
                <a:effectLst/>
              </a:rPr>
              <a:t>At work on time = Your Hired</a:t>
            </a:r>
          </a:p>
          <a:p>
            <a:r>
              <a:rPr lang="en-US" dirty="0">
                <a:effectLst/>
              </a:rPr>
              <a:t>Ok working 50 – 80 hours a week = Your Hired</a:t>
            </a:r>
            <a:endParaRPr lang="en-US" dirty="0"/>
          </a:p>
        </p:txBody>
      </p:sp>
      <p:pic>
        <p:nvPicPr>
          <p:cNvPr id="4" name="Picture 3">
            <a:extLst>
              <a:ext uri="{FF2B5EF4-FFF2-40B4-BE49-F238E27FC236}">
                <a16:creationId xmlns:a16="http://schemas.microsoft.com/office/drawing/2014/main" id="{8B9807E1-FB48-4179-8B25-7E33712FD8F7}"/>
              </a:ext>
            </a:extLst>
          </p:cNvPr>
          <p:cNvPicPr>
            <a:picLocks noChangeAspect="1"/>
          </p:cNvPicPr>
          <p:nvPr/>
        </p:nvPicPr>
        <p:blipFill>
          <a:blip r:embed="rId2"/>
          <a:stretch>
            <a:fillRect/>
          </a:stretch>
        </p:blipFill>
        <p:spPr>
          <a:xfrm>
            <a:off x="9296281" y="228388"/>
            <a:ext cx="2743438" cy="2438611"/>
          </a:xfrm>
          <a:prstGeom prst="rect">
            <a:avLst/>
          </a:prstGeom>
        </p:spPr>
      </p:pic>
      <p:sp>
        <p:nvSpPr>
          <p:cNvPr id="5" name="TextBox 4">
            <a:extLst>
              <a:ext uri="{FF2B5EF4-FFF2-40B4-BE49-F238E27FC236}">
                <a16:creationId xmlns:a16="http://schemas.microsoft.com/office/drawing/2014/main" id="{79D5465E-2856-43C9-B6DB-1EAB6CCDADB8}"/>
              </a:ext>
            </a:extLst>
          </p:cNvPr>
          <p:cNvSpPr txBox="1"/>
          <p:nvPr/>
        </p:nvSpPr>
        <p:spPr>
          <a:xfrm>
            <a:off x="10082784" y="609600"/>
            <a:ext cx="1085088" cy="369332"/>
          </a:xfrm>
          <a:prstGeom prst="rect">
            <a:avLst/>
          </a:prstGeom>
          <a:noFill/>
        </p:spPr>
        <p:txBody>
          <a:bodyPr wrap="square" rtlCol="0">
            <a:spAutoFit/>
          </a:bodyPr>
          <a:lstStyle/>
          <a:p>
            <a:r>
              <a:rPr lang="en-US" b="1" dirty="0">
                <a:solidFill>
                  <a:srgbClr val="FFC000"/>
                </a:solidFill>
              </a:rPr>
              <a:t>Y2K</a:t>
            </a:r>
          </a:p>
        </p:txBody>
      </p:sp>
    </p:spTree>
    <p:extLst>
      <p:ext uri="{BB962C8B-B14F-4D97-AF65-F5344CB8AC3E}">
        <p14:creationId xmlns:p14="http://schemas.microsoft.com/office/powerpoint/2010/main" val="326586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p:txBody>
          <a:bodyPr/>
          <a:lstStyle/>
          <a:p>
            <a:pPr marL="0" indent="0" algn="ctr">
              <a:buNone/>
            </a:pPr>
            <a:r>
              <a:rPr lang="en-US" b="1" dirty="0">
                <a:effectLst/>
              </a:rPr>
              <a:t>Companies, Managers, Big Business</a:t>
            </a:r>
          </a:p>
          <a:p>
            <a:pPr marL="0" indent="0" algn="ctr">
              <a:buNone/>
            </a:pPr>
            <a:r>
              <a:rPr lang="en-US" dirty="0">
                <a:effectLst/>
              </a:rPr>
              <a:t>‘Don't know…what they don’t know’</a:t>
            </a:r>
          </a:p>
          <a:p>
            <a:pPr marL="0" indent="0" algn="ctr">
              <a:buNone/>
            </a:pPr>
            <a:r>
              <a:rPr lang="en-US" b="1" dirty="0">
                <a:effectLst/>
              </a:rPr>
              <a:t>Keenly Observe</a:t>
            </a:r>
          </a:p>
          <a:p>
            <a:pPr marL="0" indent="0" algn="ctr">
              <a:buNone/>
            </a:pPr>
            <a:r>
              <a:rPr lang="en-US" dirty="0">
                <a:effectLst/>
              </a:rPr>
              <a:t>Activities</a:t>
            </a:r>
          </a:p>
          <a:p>
            <a:pPr marL="0" indent="0" algn="ctr">
              <a:buNone/>
            </a:pPr>
            <a:r>
              <a:rPr lang="en-US" dirty="0">
                <a:effectLst/>
              </a:rPr>
              <a:t>Behaviors</a:t>
            </a:r>
          </a:p>
          <a:p>
            <a:pPr marL="0" indent="0" algn="ctr">
              <a:buNone/>
            </a:pPr>
            <a:r>
              <a:rPr lang="en-US" dirty="0">
                <a:effectLst/>
              </a:rPr>
              <a:t>Trends</a:t>
            </a:r>
          </a:p>
          <a:p>
            <a:pPr marL="0" indent="0" algn="ctr">
              <a:buNone/>
            </a:pPr>
            <a:endParaRPr lang="en-US" dirty="0"/>
          </a:p>
        </p:txBody>
      </p:sp>
      <p:pic>
        <p:nvPicPr>
          <p:cNvPr id="4" name="Picture 3">
            <a:extLst>
              <a:ext uri="{FF2B5EF4-FFF2-40B4-BE49-F238E27FC236}">
                <a16:creationId xmlns:a16="http://schemas.microsoft.com/office/drawing/2014/main" id="{8B9807E1-FB48-4179-8B25-7E33712FD8F7}"/>
              </a:ext>
            </a:extLst>
          </p:cNvPr>
          <p:cNvPicPr>
            <a:picLocks noChangeAspect="1"/>
          </p:cNvPicPr>
          <p:nvPr/>
        </p:nvPicPr>
        <p:blipFill>
          <a:blip r:embed="rId2"/>
          <a:stretch>
            <a:fillRect/>
          </a:stretch>
        </p:blipFill>
        <p:spPr>
          <a:xfrm>
            <a:off x="9296281" y="228388"/>
            <a:ext cx="2743438" cy="2438611"/>
          </a:xfrm>
          <a:prstGeom prst="rect">
            <a:avLst/>
          </a:prstGeom>
        </p:spPr>
      </p:pic>
      <p:sp>
        <p:nvSpPr>
          <p:cNvPr id="5" name="TextBox 4">
            <a:extLst>
              <a:ext uri="{FF2B5EF4-FFF2-40B4-BE49-F238E27FC236}">
                <a16:creationId xmlns:a16="http://schemas.microsoft.com/office/drawing/2014/main" id="{B112219A-39AD-443E-88C8-B0CE079C7ADA}"/>
              </a:ext>
            </a:extLst>
          </p:cNvPr>
          <p:cNvSpPr txBox="1"/>
          <p:nvPr/>
        </p:nvSpPr>
        <p:spPr>
          <a:xfrm>
            <a:off x="10082784" y="609600"/>
            <a:ext cx="1085088" cy="369332"/>
          </a:xfrm>
          <a:prstGeom prst="rect">
            <a:avLst/>
          </a:prstGeom>
          <a:noFill/>
        </p:spPr>
        <p:txBody>
          <a:bodyPr wrap="square" rtlCol="0">
            <a:spAutoFit/>
          </a:bodyPr>
          <a:lstStyle/>
          <a:p>
            <a:r>
              <a:rPr lang="en-US" b="1" dirty="0">
                <a:solidFill>
                  <a:srgbClr val="FFC000"/>
                </a:solidFill>
              </a:rPr>
              <a:t>Y2K</a:t>
            </a:r>
          </a:p>
        </p:txBody>
      </p:sp>
    </p:spTree>
    <p:extLst>
      <p:ext uri="{BB962C8B-B14F-4D97-AF65-F5344CB8AC3E}">
        <p14:creationId xmlns:p14="http://schemas.microsoft.com/office/powerpoint/2010/main" val="3402313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p:txBody>
          <a:bodyPr/>
          <a:lstStyle/>
          <a:p>
            <a:r>
              <a:rPr lang="en-US" b="1" dirty="0">
                <a:effectLst/>
              </a:rPr>
              <a:t>Business Systems Analysts  </a:t>
            </a:r>
          </a:p>
          <a:p>
            <a:pPr lvl="1">
              <a:buFont typeface="Arial" panose="020B0604020202020204" pitchFamily="34" charset="0"/>
              <a:buChar char="−"/>
            </a:pPr>
            <a:r>
              <a:rPr lang="en-US" dirty="0">
                <a:effectLst/>
              </a:rPr>
              <a:t>Told the story </a:t>
            </a:r>
          </a:p>
          <a:p>
            <a:pPr lvl="1">
              <a:buFont typeface="Arial" panose="020B0604020202020204" pitchFamily="34" charset="0"/>
              <a:buChar char="−"/>
            </a:pPr>
            <a:r>
              <a:rPr lang="en-US" dirty="0">
                <a:effectLst/>
              </a:rPr>
              <a:t>Built The Bridge of Information</a:t>
            </a:r>
          </a:p>
          <a:p>
            <a:pPr lvl="1">
              <a:buFont typeface="Arial" panose="020B0604020202020204" pitchFamily="34" charset="0"/>
              <a:buChar char="−"/>
            </a:pPr>
            <a:r>
              <a:rPr lang="en-US" dirty="0">
                <a:effectLst/>
              </a:rPr>
              <a:t>Defined True Business Needs in Comparison to what already exists </a:t>
            </a:r>
          </a:p>
          <a:p>
            <a:pPr marL="0" indent="0">
              <a:buNone/>
            </a:pPr>
            <a:r>
              <a:rPr lang="en-US" dirty="0">
                <a:effectLst/>
              </a:rPr>
              <a:t>   </a:t>
            </a:r>
          </a:p>
          <a:p>
            <a:pPr marL="0" indent="0">
              <a:buNone/>
            </a:pPr>
            <a:endParaRPr lang="en-US" dirty="0"/>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Tree>
    <p:extLst>
      <p:ext uri="{BB962C8B-B14F-4D97-AF65-F5344CB8AC3E}">
        <p14:creationId xmlns:p14="http://schemas.microsoft.com/office/powerpoint/2010/main" val="138907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7FB9A-4F4F-48E3-A3DC-017C0135B117}"/>
              </a:ext>
            </a:extLst>
          </p:cNvPr>
          <p:cNvSpPr>
            <a:spLocks noGrp="1"/>
          </p:cNvSpPr>
          <p:nvPr>
            <p:ph type="title"/>
          </p:nvPr>
        </p:nvSpPr>
        <p:spPr/>
        <p:txBody>
          <a:bodyPr/>
          <a:lstStyle/>
          <a:p>
            <a:r>
              <a:rPr lang="en-US" dirty="0"/>
              <a:t>Power Zone</a:t>
            </a:r>
          </a:p>
        </p:txBody>
      </p:sp>
      <p:sp>
        <p:nvSpPr>
          <p:cNvPr id="3" name="Content Placeholder 2">
            <a:extLst>
              <a:ext uri="{FF2B5EF4-FFF2-40B4-BE49-F238E27FC236}">
                <a16:creationId xmlns:a16="http://schemas.microsoft.com/office/drawing/2014/main" id="{A7293417-D13D-4779-A4FA-388524783501}"/>
              </a:ext>
            </a:extLst>
          </p:cNvPr>
          <p:cNvSpPr>
            <a:spLocks noGrp="1"/>
          </p:cNvSpPr>
          <p:nvPr>
            <p:ph idx="1"/>
          </p:nvPr>
        </p:nvSpPr>
        <p:spPr>
          <a:xfrm>
            <a:off x="1141413" y="2666999"/>
            <a:ext cx="8502459" cy="3124201"/>
          </a:xfrm>
        </p:spPr>
        <p:txBody>
          <a:bodyPr numCol="2">
            <a:normAutofit fontScale="85000" lnSpcReduction="20000"/>
          </a:bodyPr>
          <a:lstStyle/>
          <a:p>
            <a:r>
              <a:rPr lang="en-US" b="1" dirty="0">
                <a:effectLst/>
              </a:rPr>
              <a:t>Team Player</a:t>
            </a:r>
          </a:p>
          <a:p>
            <a:r>
              <a:rPr lang="en-US" b="1" dirty="0">
                <a:effectLst/>
              </a:rPr>
              <a:t>Critical Thinker </a:t>
            </a:r>
          </a:p>
          <a:p>
            <a:r>
              <a:rPr lang="en-US" b="1" dirty="0">
                <a:effectLst/>
              </a:rPr>
              <a:t>Collaborator </a:t>
            </a:r>
          </a:p>
          <a:p>
            <a:r>
              <a:rPr lang="en-US" b="1" dirty="0">
                <a:effectLst/>
              </a:rPr>
              <a:t>The Devil in The Details</a:t>
            </a:r>
          </a:p>
          <a:p>
            <a:r>
              <a:rPr lang="en-US" b="1" dirty="0">
                <a:effectLst/>
              </a:rPr>
              <a:t>Problem Solver</a:t>
            </a:r>
          </a:p>
          <a:p>
            <a:r>
              <a:rPr lang="en-US" b="1" dirty="0">
                <a:effectLst/>
              </a:rPr>
              <a:t>Governor of Testing </a:t>
            </a:r>
          </a:p>
          <a:p>
            <a:r>
              <a:rPr lang="en-US" b="1" dirty="0">
                <a:effectLst/>
              </a:rPr>
              <a:t>Energizer</a:t>
            </a:r>
          </a:p>
          <a:p>
            <a:r>
              <a:rPr lang="en-US" b="1" dirty="0">
                <a:effectLst/>
              </a:rPr>
              <a:t>Translator  </a:t>
            </a:r>
          </a:p>
          <a:p>
            <a:r>
              <a:rPr lang="en-US" b="1" dirty="0">
                <a:effectLst/>
              </a:rPr>
              <a:t>Communicator </a:t>
            </a:r>
          </a:p>
          <a:p>
            <a:r>
              <a:rPr lang="en-US" b="1" dirty="0">
                <a:effectLst/>
              </a:rPr>
              <a:t>Facilitator </a:t>
            </a:r>
          </a:p>
          <a:p>
            <a:r>
              <a:rPr lang="en-US" b="1" dirty="0">
                <a:effectLst/>
              </a:rPr>
              <a:t>Coordinator of information</a:t>
            </a:r>
          </a:p>
          <a:p>
            <a:r>
              <a:rPr lang="en-US" b="1" dirty="0">
                <a:effectLst/>
              </a:rPr>
              <a:t>Listener </a:t>
            </a:r>
          </a:p>
          <a:p>
            <a:r>
              <a:rPr lang="en-US" b="1" dirty="0">
                <a:effectLst/>
              </a:rPr>
              <a:t>Interpreter </a:t>
            </a:r>
          </a:p>
          <a:p>
            <a:r>
              <a:rPr lang="en-US" b="1" dirty="0">
                <a:effectLst/>
              </a:rPr>
              <a:t>Negotiator</a:t>
            </a:r>
          </a:p>
          <a:p>
            <a:r>
              <a:rPr lang="en-US" b="1" dirty="0">
                <a:effectLst/>
              </a:rPr>
              <a:t>Evaluator</a:t>
            </a:r>
          </a:p>
          <a:p>
            <a:r>
              <a:rPr lang="en-US" b="1" dirty="0">
                <a:effectLst/>
              </a:rPr>
              <a:t>Writer</a:t>
            </a:r>
          </a:p>
          <a:p>
            <a:r>
              <a:rPr lang="en-US" b="1" dirty="0">
                <a:effectLst/>
              </a:rPr>
              <a:t>Logical</a:t>
            </a:r>
          </a:p>
          <a:p>
            <a:r>
              <a:rPr lang="en-US" b="1" dirty="0">
                <a:effectLst/>
              </a:rPr>
              <a:t>Process Modeler</a:t>
            </a:r>
          </a:p>
        </p:txBody>
      </p:sp>
      <p:pic>
        <p:nvPicPr>
          <p:cNvPr id="5" name="Picture 4">
            <a:extLst>
              <a:ext uri="{FF2B5EF4-FFF2-40B4-BE49-F238E27FC236}">
                <a16:creationId xmlns:a16="http://schemas.microsoft.com/office/drawing/2014/main" id="{DF3FE930-22E1-44F2-9892-E6202BD658EB}"/>
              </a:ext>
            </a:extLst>
          </p:cNvPr>
          <p:cNvPicPr>
            <a:picLocks noChangeAspect="1"/>
          </p:cNvPicPr>
          <p:nvPr/>
        </p:nvPicPr>
        <p:blipFill>
          <a:blip r:embed="rId2"/>
          <a:stretch>
            <a:fillRect/>
          </a:stretch>
        </p:blipFill>
        <p:spPr>
          <a:xfrm>
            <a:off x="8570830" y="64008"/>
            <a:ext cx="3365284" cy="3133616"/>
          </a:xfrm>
          <a:prstGeom prst="rect">
            <a:avLst/>
          </a:prstGeom>
        </p:spPr>
      </p:pic>
      <p:sp>
        <p:nvSpPr>
          <p:cNvPr id="7" name="TextBox 6">
            <a:extLst>
              <a:ext uri="{FF2B5EF4-FFF2-40B4-BE49-F238E27FC236}">
                <a16:creationId xmlns:a16="http://schemas.microsoft.com/office/drawing/2014/main" id="{7C1230E8-2155-48C3-B01E-30491252E3F0}"/>
              </a:ext>
            </a:extLst>
          </p:cNvPr>
          <p:cNvSpPr txBox="1"/>
          <p:nvPr/>
        </p:nvSpPr>
        <p:spPr>
          <a:xfrm>
            <a:off x="938784" y="5888736"/>
            <a:ext cx="7973568" cy="369332"/>
          </a:xfrm>
          <a:prstGeom prst="rect">
            <a:avLst/>
          </a:prstGeom>
          <a:noFill/>
        </p:spPr>
        <p:txBody>
          <a:bodyPr wrap="square" rtlCol="0">
            <a:spAutoFit/>
          </a:bodyPr>
          <a:lstStyle/>
          <a:p>
            <a:r>
              <a:rPr lang="en-US" dirty="0">
                <a:solidFill>
                  <a:srgbClr val="FFC000"/>
                </a:solidFill>
              </a:rPr>
              <a:t>*Responsible for providing their project teams understanding</a:t>
            </a:r>
          </a:p>
        </p:txBody>
      </p:sp>
    </p:spTree>
    <p:extLst>
      <p:ext uri="{BB962C8B-B14F-4D97-AF65-F5344CB8AC3E}">
        <p14:creationId xmlns:p14="http://schemas.microsoft.com/office/powerpoint/2010/main" val="2134317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4214-9A89-4FE4-AE6A-2A9983801C0A}"/>
              </a:ext>
            </a:extLst>
          </p:cNvPr>
          <p:cNvSpPr>
            <a:spLocks noGrp="1"/>
          </p:cNvSpPr>
          <p:nvPr>
            <p:ph type="title"/>
          </p:nvPr>
        </p:nvSpPr>
        <p:spPr/>
        <p:txBody>
          <a:bodyPr/>
          <a:lstStyle/>
          <a:p>
            <a:r>
              <a:rPr lang="en-US" dirty="0"/>
              <a:t>Which one of describes what a business analyst does not do?</a:t>
            </a:r>
          </a:p>
        </p:txBody>
      </p:sp>
      <p:sp>
        <p:nvSpPr>
          <p:cNvPr id="3" name="Content Placeholder 2">
            <a:extLst>
              <a:ext uri="{FF2B5EF4-FFF2-40B4-BE49-F238E27FC236}">
                <a16:creationId xmlns:a16="http://schemas.microsoft.com/office/drawing/2014/main" id="{A61ED6B4-3882-425F-A4A1-F04612B9F78D}"/>
              </a:ext>
            </a:extLst>
          </p:cNvPr>
          <p:cNvSpPr>
            <a:spLocks noGrp="1"/>
          </p:cNvSpPr>
          <p:nvPr>
            <p:ph idx="1"/>
          </p:nvPr>
        </p:nvSpPr>
        <p:spPr>
          <a:xfrm>
            <a:off x="1141413" y="2666999"/>
            <a:ext cx="9905998" cy="3709417"/>
          </a:xfrm>
        </p:spPr>
        <p:txBody>
          <a:bodyPr>
            <a:normAutofit fontScale="85000" lnSpcReduction="10000"/>
          </a:bodyPr>
          <a:lstStyle/>
          <a:p>
            <a:r>
              <a:rPr lang="en-US" dirty="0">
                <a:effectLst/>
              </a:rPr>
              <a:t>The analyst works with the business to identify opportunities for improvement in business operations and processes</a:t>
            </a:r>
          </a:p>
          <a:p>
            <a:r>
              <a:rPr lang="en-US" dirty="0">
                <a:effectLst/>
              </a:rPr>
              <a:t>The analyst is involved in the design or modification of business systems or IT systems</a:t>
            </a:r>
          </a:p>
          <a:p>
            <a:r>
              <a:rPr lang="en-US" dirty="0">
                <a:effectLst/>
              </a:rPr>
              <a:t>The analyst interacts with the business stakeholders and subject matter experts in order to understand their problems and needs</a:t>
            </a:r>
          </a:p>
          <a:p>
            <a:r>
              <a:rPr lang="en-US" dirty="0">
                <a:effectLst/>
              </a:rPr>
              <a:t>The analyst gathers, documents, and analyzes business needs and requirements</a:t>
            </a:r>
          </a:p>
          <a:p>
            <a:r>
              <a:rPr lang="en-US" dirty="0">
                <a:effectLst/>
              </a:rPr>
              <a:t>The analyst solves business problems and, as needed, designs technical solutions</a:t>
            </a:r>
          </a:p>
          <a:p>
            <a:r>
              <a:rPr lang="en-US" dirty="0">
                <a:effectLst/>
              </a:rPr>
              <a:t>The analyst documents the functional and, sometimes, technical design of the system</a:t>
            </a:r>
          </a:p>
          <a:p>
            <a:r>
              <a:rPr lang="en-US" dirty="0">
                <a:effectLst/>
              </a:rPr>
              <a:t>The analyst interacts with system architects and developers to ensure the system is properly implemented</a:t>
            </a:r>
          </a:p>
          <a:p>
            <a:r>
              <a:rPr lang="en-US" dirty="0">
                <a:effectLst/>
              </a:rPr>
              <a:t>The analyst may help test the system and create system documentation and user manuals</a:t>
            </a:r>
          </a:p>
          <a:p>
            <a:endParaRPr lang="en-US" dirty="0"/>
          </a:p>
        </p:txBody>
      </p:sp>
    </p:spTree>
    <p:extLst>
      <p:ext uri="{BB962C8B-B14F-4D97-AF65-F5344CB8AC3E}">
        <p14:creationId xmlns:p14="http://schemas.microsoft.com/office/powerpoint/2010/main" val="2713558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TM03457485[[fn=Mesh]]</Template>
  <TotalTime>1812</TotalTime>
  <Words>650</Words>
  <Application>Microsoft Office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Gothic</vt:lpstr>
      <vt:lpstr>Mesh</vt:lpstr>
      <vt:lpstr> BSA Power  zone</vt:lpstr>
      <vt:lpstr>Power ZONE</vt:lpstr>
      <vt:lpstr>Power zone</vt:lpstr>
      <vt:lpstr>Power zOne</vt:lpstr>
      <vt:lpstr>Power Zone</vt:lpstr>
      <vt:lpstr>Power Zone</vt:lpstr>
      <vt:lpstr>Power Zone</vt:lpstr>
      <vt:lpstr>Power Zone</vt:lpstr>
      <vt:lpstr>Which one of describes what a business analyst does not do?</vt:lpstr>
      <vt:lpstr>Power Zone</vt:lpstr>
      <vt:lpstr>Power Zone</vt:lpstr>
      <vt:lpstr>Power Zone</vt:lpstr>
      <vt:lpstr>Power Zone</vt:lpstr>
      <vt:lpstr>Power Zone</vt:lpstr>
      <vt:lpstr>Power Zone</vt:lpstr>
      <vt:lpstr>Power Zone</vt:lpstr>
      <vt:lpstr>Power Zone</vt:lpstr>
      <vt:lpstr>Power Zone</vt:lpstr>
      <vt:lpstr>Power Zone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BSA Power  zone</dc:title>
  <dc:creator>Jones, Kaphesia</dc:creator>
  <cp:lastModifiedBy>Jones, Kaphesia</cp:lastModifiedBy>
  <cp:revision>33</cp:revision>
  <cp:lastPrinted>2018-05-16T20:04:37Z</cp:lastPrinted>
  <dcterms:created xsi:type="dcterms:W3CDTF">2018-05-15T14:44:22Z</dcterms:created>
  <dcterms:modified xsi:type="dcterms:W3CDTF">2018-06-07T14:34:57Z</dcterms:modified>
</cp:coreProperties>
</file>